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6082" r:id="rId2"/>
    <p:sldId id="6109" r:id="rId3"/>
    <p:sldId id="6115" r:id="rId4"/>
    <p:sldId id="612" r:id="rId5"/>
    <p:sldId id="6070" r:id="rId6"/>
    <p:sldId id="6117" r:id="rId7"/>
    <p:sldId id="6116" r:id="rId8"/>
    <p:sldId id="607" r:id="rId9"/>
    <p:sldId id="6114" r:id="rId10"/>
    <p:sldId id="6066" r:id="rId11"/>
    <p:sldId id="6065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uricio Betti" initials="MB" lastIdx="0" clrIdx="0">
    <p:extLst>
      <p:ext uri="{19B8F6BF-5375-455C-9EA6-DF929625EA0E}">
        <p15:presenceInfo xmlns:p15="http://schemas.microsoft.com/office/powerpoint/2012/main" userId="991f888661b197b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FEFF"/>
    <a:srgbClr val="FFFFCD"/>
    <a:srgbClr val="E0FFE6"/>
    <a:srgbClr val="F2F2F2"/>
    <a:srgbClr val="FF5C5C"/>
    <a:srgbClr val="40C47C"/>
    <a:srgbClr val="FFD962"/>
    <a:srgbClr val="1C72BA"/>
    <a:srgbClr val="F4BE4E"/>
    <a:srgbClr val="5061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Estilo Médio 3 - 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Estilo Médio 3 - Ênfase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Estilo Médio 3 - Ênfas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Estilo Claro 3 - Ênfas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6" autoAdjust="0"/>
    <p:restoredTop sz="93750" autoAdjust="0"/>
  </p:normalViewPr>
  <p:slideViewPr>
    <p:cSldViewPr snapToGrid="0">
      <p:cViewPr varScale="1">
        <p:scale>
          <a:sx n="67" d="100"/>
          <a:sy n="67" d="100"/>
        </p:scale>
        <p:origin x="51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8E58EF-F648-485D-9E61-ECA4B8A33817}" type="doc">
      <dgm:prSet loTypeId="urn:microsoft.com/office/officeart/2005/8/layout/cycle8" loCatId="cycle" qsTypeId="urn:microsoft.com/office/officeart/2005/8/quickstyle/simple5" qsCatId="simple" csTypeId="urn:microsoft.com/office/officeart/2005/8/colors/colorful4" csCatId="colorful" phldr="1"/>
      <dgm:spPr/>
    </dgm:pt>
    <dgm:pt modelId="{33F97649-E4A4-4BFD-A8E8-5F59055D3809}">
      <dgm:prSet phldrT="[Text]" custT="1"/>
      <dgm:spPr/>
      <dgm:t>
        <a:bodyPr/>
        <a:lstStyle/>
        <a:p>
          <a:pPr algn="ctr"/>
          <a:r>
            <a:rPr lang="en-US" sz="2300" b="1" dirty="0">
              <a:solidFill>
                <a:schemeClr val="tx1"/>
              </a:solidFill>
            </a:rPr>
            <a:t>    </a:t>
          </a:r>
          <a:r>
            <a:rPr lang="en-US" sz="2300" b="1" dirty="0" err="1">
              <a:solidFill>
                <a:schemeClr val="tx1"/>
              </a:solidFill>
            </a:rPr>
            <a:t>Selecionar</a:t>
          </a:r>
          <a:r>
            <a:rPr lang="en-US" sz="2300" b="1" dirty="0">
              <a:solidFill>
                <a:schemeClr val="tx1"/>
              </a:solidFill>
            </a:rPr>
            <a:t> 	</a:t>
          </a:r>
          <a:r>
            <a:rPr lang="en-US" sz="2300" dirty="0">
              <a:solidFill>
                <a:schemeClr val="tx1"/>
              </a:solidFill>
            </a:rPr>
            <a:t>     as </a:t>
          </a:r>
          <a:r>
            <a:rPr lang="en-US" sz="2300" dirty="0" err="1">
              <a:solidFill>
                <a:schemeClr val="tx1"/>
              </a:solidFill>
            </a:rPr>
            <a:t>pessoas</a:t>
          </a:r>
          <a:r>
            <a:rPr lang="en-US" sz="2300" dirty="0">
              <a:solidFill>
                <a:schemeClr val="tx1"/>
              </a:solidFill>
            </a:rPr>
            <a:t> com base </a:t>
          </a:r>
          <a:r>
            <a:rPr lang="en-US" sz="2300" dirty="0" err="1">
              <a:solidFill>
                <a:schemeClr val="tx1"/>
              </a:solidFill>
            </a:rPr>
            <a:t>em</a:t>
          </a:r>
          <a:r>
            <a:rPr lang="en-US" sz="2300" dirty="0">
              <a:solidFill>
                <a:schemeClr val="tx1"/>
              </a:solidFill>
            </a:rPr>
            <a:t> fit cultural e </a:t>
          </a:r>
          <a:r>
            <a:rPr lang="en-US" sz="2300" dirty="0" err="1">
              <a:solidFill>
                <a:schemeClr val="tx1"/>
              </a:solidFill>
            </a:rPr>
            <a:t>competências</a:t>
          </a:r>
          <a:r>
            <a:rPr lang="en-US" sz="2300" dirty="0">
              <a:solidFill>
                <a:schemeClr val="tx1"/>
              </a:solidFill>
            </a:rPr>
            <a:t> </a:t>
          </a:r>
          <a:r>
            <a:rPr lang="en-US" sz="2300" dirty="0" err="1">
              <a:solidFill>
                <a:schemeClr val="tx1"/>
              </a:solidFill>
            </a:rPr>
            <a:t>desejadas</a:t>
          </a:r>
          <a:endParaRPr lang="en-US" sz="2300" i="1" dirty="0">
            <a:solidFill>
              <a:schemeClr val="tx1"/>
            </a:solidFill>
          </a:endParaRPr>
        </a:p>
      </dgm:t>
    </dgm:pt>
    <dgm:pt modelId="{9B69910B-C5AF-4AEF-AAAC-707A50D57EAF}" type="parTrans" cxnId="{9303D429-995F-4450-B9BF-6E463F24C4D8}">
      <dgm:prSet/>
      <dgm:spPr/>
      <dgm:t>
        <a:bodyPr/>
        <a:lstStyle/>
        <a:p>
          <a:endParaRPr lang="en-US"/>
        </a:p>
      </dgm:t>
    </dgm:pt>
    <dgm:pt modelId="{2B61002B-403F-4B97-93C0-CB2C6F48145D}" type="sibTrans" cxnId="{9303D429-995F-4450-B9BF-6E463F24C4D8}">
      <dgm:prSet/>
      <dgm:spPr/>
      <dgm:t>
        <a:bodyPr/>
        <a:lstStyle/>
        <a:p>
          <a:endParaRPr lang="en-US"/>
        </a:p>
      </dgm:t>
    </dgm:pt>
    <dgm:pt modelId="{2425A422-E10C-498F-94C3-09C82966FC83}">
      <dgm:prSet phldrT="[Text]" custT="1"/>
      <dgm:spPr/>
      <dgm:t>
        <a:bodyPr/>
        <a:lstStyle/>
        <a:p>
          <a:r>
            <a:rPr lang="en-US" sz="2300" b="1" dirty="0" err="1">
              <a:solidFill>
                <a:schemeClr val="tx1"/>
              </a:solidFill>
            </a:rPr>
            <a:t>Acompanhar</a:t>
          </a:r>
          <a:r>
            <a:rPr lang="en-US" sz="2300" dirty="0">
              <a:solidFill>
                <a:schemeClr val="tx1"/>
              </a:solidFill>
            </a:rPr>
            <a:t> </a:t>
          </a:r>
          <a:r>
            <a:rPr lang="en-US" sz="2300" dirty="0" err="1">
              <a:solidFill>
                <a:schemeClr val="tx1"/>
              </a:solidFill>
            </a:rPr>
            <a:t>continuamente</a:t>
          </a:r>
          <a:r>
            <a:rPr lang="en-US" sz="2300" dirty="0">
              <a:solidFill>
                <a:schemeClr val="tx1"/>
              </a:solidFill>
            </a:rPr>
            <a:t> a </a:t>
          </a:r>
          <a:r>
            <a:rPr lang="en-US" sz="2300" dirty="0" err="1">
              <a:solidFill>
                <a:schemeClr val="tx1"/>
              </a:solidFill>
            </a:rPr>
            <a:t>experiência</a:t>
          </a:r>
          <a:r>
            <a:rPr lang="en-US" sz="2300" dirty="0">
              <a:solidFill>
                <a:schemeClr val="tx1"/>
              </a:solidFill>
            </a:rPr>
            <a:t> dos </a:t>
          </a:r>
          <a:r>
            <a:rPr lang="en-US" sz="2300" dirty="0" err="1">
              <a:solidFill>
                <a:schemeClr val="tx1"/>
              </a:solidFill>
            </a:rPr>
            <a:t>candidatos</a:t>
          </a:r>
          <a:endParaRPr lang="en-US" sz="2300" dirty="0">
            <a:solidFill>
              <a:schemeClr val="tx1"/>
            </a:solidFill>
          </a:endParaRPr>
        </a:p>
      </dgm:t>
    </dgm:pt>
    <dgm:pt modelId="{FE0062A5-5165-4BB0-8960-738311F153AD}" type="parTrans" cxnId="{1DE4BD22-8030-462A-A2D3-0CCC3C419318}">
      <dgm:prSet/>
      <dgm:spPr/>
      <dgm:t>
        <a:bodyPr/>
        <a:lstStyle/>
        <a:p>
          <a:endParaRPr lang="en-US"/>
        </a:p>
      </dgm:t>
    </dgm:pt>
    <dgm:pt modelId="{77A023A6-E02B-4966-8C76-B79A19013EE9}" type="sibTrans" cxnId="{1DE4BD22-8030-462A-A2D3-0CCC3C419318}">
      <dgm:prSet/>
      <dgm:spPr/>
      <dgm:t>
        <a:bodyPr/>
        <a:lstStyle/>
        <a:p>
          <a:endParaRPr lang="en-US"/>
        </a:p>
      </dgm:t>
    </dgm:pt>
    <dgm:pt modelId="{F5C5173D-E9E5-45AB-8404-E04DE84BB6A4}">
      <dgm:prSet phldrT="[Text]" custT="1"/>
      <dgm:spPr/>
      <dgm:t>
        <a:bodyPr/>
        <a:lstStyle/>
        <a:p>
          <a:r>
            <a:rPr lang="en-US" sz="2300" b="1" dirty="0" err="1">
              <a:solidFill>
                <a:schemeClr val="tx1"/>
              </a:solidFill>
            </a:rPr>
            <a:t>Entender</a:t>
          </a:r>
          <a:r>
            <a:rPr lang="en-US" sz="2300" b="1" dirty="0">
              <a:solidFill>
                <a:schemeClr val="tx1"/>
              </a:solidFill>
            </a:rPr>
            <a:t>             </a:t>
          </a:r>
          <a:r>
            <a:rPr lang="en-US" sz="2300" b="0" dirty="0">
              <a:solidFill>
                <a:schemeClr val="tx1"/>
              </a:solidFill>
            </a:rPr>
            <a:t>o </a:t>
          </a:r>
          <a:r>
            <a:rPr lang="en-US" sz="2300" b="0" dirty="0" err="1">
              <a:solidFill>
                <a:schemeClr val="tx1"/>
              </a:solidFill>
            </a:rPr>
            <a:t>perfil</a:t>
          </a:r>
          <a:r>
            <a:rPr lang="en-US" sz="2300" b="0" dirty="0">
              <a:solidFill>
                <a:schemeClr val="tx1"/>
              </a:solidFill>
            </a:rPr>
            <a:t>, </a:t>
          </a:r>
          <a:r>
            <a:rPr lang="en-US" sz="2300" b="0" dirty="0" err="1">
              <a:solidFill>
                <a:schemeClr val="tx1"/>
              </a:solidFill>
            </a:rPr>
            <a:t>forças</a:t>
          </a:r>
          <a:r>
            <a:rPr lang="en-US" sz="2300" b="0" dirty="0">
              <a:solidFill>
                <a:schemeClr val="tx1"/>
              </a:solidFill>
            </a:rPr>
            <a:t> e </a:t>
          </a:r>
          <a:r>
            <a:rPr lang="en-US" sz="2300" b="0" dirty="0" err="1">
              <a:solidFill>
                <a:schemeClr val="tx1"/>
              </a:solidFill>
            </a:rPr>
            <a:t>necessidades</a:t>
          </a:r>
          <a:r>
            <a:rPr lang="en-US" sz="2300" b="0" dirty="0">
              <a:solidFill>
                <a:schemeClr val="tx1"/>
              </a:solidFill>
            </a:rPr>
            <a:t> de </a:t>
          </a:r>
          <a:r>
            <a:rPr lang="en-US" sz="2300" b="0" dirty="0" err="1">
              <a:solidFill>
                <a:schemeClr val="tx1"/>
              </a:solidFill>
            </a:rPr>
            <a:t>desenvolvimento</a:t>
          </a:r>
          <a:r>
            <a:rPr lang="en-US" sz="2300" b="0" dirty="0">
              <a:solidFill>
                <a:schemeClr val="tx1"/>
              </a:solidFill>
            </a:rPr>
            <a:t> dos </a:t>
          </a:r>
          <a:r>
            <a:rPr lang="en-US" sz="2300" b="0" dirty="0" err="1">
              <a:solidFill>
                <a:schemeClr val="tx1"/>
              </a:solidFill>
            </a:rPr>
            <a:t>candidatos</a:t>
          </a:r>
          <a:endParaRPr lang="en-US" sz="2300" dirty="0">
            <a:solidFill>
              <a:schemeClr val="tx1"/>
            </a:solidFill>
          </a:endParaRPr>
        </a:p>
      </dgm:t>
    </dgm:pt>
    <dgm:pt modelId="{BC0004F9-0E9B-4524-A71F-EDED65087734}" type="parTrans" cxnId="{A062F0BB-A71E-453A-B696-F14ED33DB00B}">
      <dgm:prSet/>
      <dgm:spPr/>
      <dgm:t>
        <a:bodyPr/>
        <a:lstStyle/>
        <a:p>
          <a:endParaRPr lang="en-US"/>
        </a:p>
      </dgm:t>
    </dgm:pt>
    <dgm:pt modelId="{25EE8514-0B2A-4189-A08F-62925D35F96A}" type="sibTrans" cxnId="{A062F0BB-A71E-453A-B696-F14ED33DB00B}">
      <dgm:prSet/>
      <dgm:spPr/>
      <dgm:t>
        <a:bodyPr/>
        <a:lstStyle/>
        <a:p>
          <a:endParaRPr lang="en-US"/>
        </a:p>
      </dgm:t>
    </dgm:pt>
    <dgm:pt modelId="{BC4DF46B-8E2C-4E45-B062-68B75764F55E}" type="pres">
      <dgm:prSet presAssocID="{9E8E58EF-F648-485D-9E61-ECA4B8A33817}" presName="compositeShape" presStyleCnt="0">
        <dgm:presLayoutVars>
          <dgm:chMax val="7"/>
          <dgm:dir/>
          <dgm:resizeHandles val="exact"/>
        </dgm:presLayoutVars>
      </dgm:prSet>
      <dgm:spPr/>
    </dgm:pt>
    <dgm:pt modelId="{58AC1781-296F-4E5C-9827-85A15B9A84C2}" type="pres">
      <dgm:prSet presAssocID="{9E8E58EF-F648-485D-9E61-ECA4B8A33817}" presName="wedge1" presStyleLbl="node1" presStyleIdx="0" presStyleCnt="3"/>
      <dgm:spPr/>
    </dgm:pt>
    <dgm:pt modelId="{83C55684-21EC-4C43-BB26-0794F65ABD57}" type="pres">
      <dgm:prSet presAssocID="{9E8E58EF-F648-485D-9E61-ECA4B8A33817}" presName="dummy1a" presStyleCnt="0"/>
      <dgm:spPr/>
    </dgm:pt>
    <dgm:pt modelId="{2A5904D2-7B5C-435F-A8E6-6ECDBA2C1739}" type="pres">
      <dgm:prSet presAssocID="{9E8E58EF-F648-485D-9E61-ECA4B8A33817}" presName="dummy1b" presStyleCnt="0"/>
      <dgm:spPr/>
    </dgm:pt>
    <dgm:pt modelId="{28B3C628-4E88-4EDC-97FF-4803B246DC0C}" type="pres">
      <dgm:prSet presAssocID="{9E8E58EF-F648-485D-9E61-ECA4B8A33817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B9472A6-06E5-4760-848F-F7B7B5CDD31A}" type="pres">
      <dgm:prSet presAssocID="{9E8E58EF-F648-485D-9E61-ECA4B8A33817}" presName="wedge2" presStyleLbl="node1" presStyleIdx="1" presStyleCnt="3"/>
      <dgm:spPr/>
    </dgm:pt>
    <dgm:pt modelId="{C3312509-D925-4952-8F8B-14719B859D41}" type="pres">
      <dgm:prSet presAssocID="{9E8E58EF-F648-485D-9E61-ECA4B8A33817}" presName="dummy2a" presStyleCnt="0"/>
      <dgm:spPr/>
    </dgm:pt>
    <dgm:pt modelId="{29FFD8AC-5B41-4947-B5FF-5AD5A9C3E2EA}" type="pres">
      <dgm:prSet presAssocID="{9E8E58EF-F648-485D-9E61-ECA4B8A33817}" presName="dummy2b" presStyleCnt="0"/>
      <dgm:spPr/>
    </dgm:pt>
    <dgm:pt modelId="{DA4EADF1-574F-4C5F-84E4-10E3F1C63A6D}" type="pres">
      <dgm:prSet presAssocID="{9E8E58EF-F648-485D-9E61-ECA4B8A33817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2321D23-AFE1-4304-99D8-02E154307E83}" type="pres">
      <dgm:prSet presAssocID="{9E8E58EF-F648-485D-9E61-ECA4B8A33817}" presName="wedge3" presStyleLbl="node1" presStyleIdx="2" presStyleCnt="3"/>
      <dgm:spPr/>
    </dgm:pt>
    <dgm:pt modelId="{520D3AE5-468E-4E24-AB59-664A8FEDF180}" type="pres">
      <dgm:prSet presAssocID="{9E8E58EF-F648-485D-9E61-ECA4B8A33817}" presName="dummy3a" presStyleCnt="0"/>
      <dgm:spPr/>
    </dgm:pt>
    <dgm:pt modelId="{E17E95C9-A65D-4B76-8433-94202A5EFD8B}" type="pres">
      <dgm:prSet presAssocID="{9E8E58EF-F648-485D-9E61-ECA4B8A33817}" presName="dummy3b" presStyleCnt="0"/>
      <dgm:spPr/>
    </dgm:pt>
    <dgm:pt modelId="{D2C15FD1-9F9E-4091-B5DB-B9E03B0068AD}" type="pres">
      <dgm:prSet presAssocID="{9E8E58EF-F648-485D-9E61-ECA4B8A33817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EB38C5B5-F700-4B0A-AFD2-51B7FF3C4BCC}" type="pres">
      <dgm:prSet presAssocID="{2B61002B-403F-4B97-93C0-CB2C6F48145D}" presName="arrowWedge1" presStyleLbl="fgSibTrans2D1" presStyleIdx="0" presStyleCnt="3"/>
      <dgm:spPr/>
    </dgm:pt>
    <dgm:pt modelId="{1AE3C68F-F69F-43AE-BAD8-D18B0E5E8B4E}" type="pres">
      <dgm:prSet presAssocID="{77A023A6-E02B-4966-8C76-B79A19013EE9}" presName="arrowWedge2" presStyleLbl="fgSibTrans2D1" presStyleIdx="1" presStyleCnt="3"/>
      <dgm:spPr/>
    </dgm:pt>
    <dgm:pt modelId="{1D7C6B0E-32DC-4821-B101-CA7841EB2A86}" type="pres">
      <dgm:prSet presAssocID="{25EE8514-0B2A-4189-A08F-62925D35F96A}" presName="arrowWedge3" presStyleLbl="fgSibTrans2D1" presStyleIdx="2" presStyleCnt="3"/>
      <dgm:spPr/>
    </dgm:pt>
  </dgm:ptLst>
  <dgm:cxnLst>
    <dgm:cxn modelId="{F816980A-50E9-4BF5-AE0C-CDAA71C35C54}" type="presOf" srcId="{33F97649-E4A4-4BFD-A8E8-5F59055D3809}" destId="{28B3C628-4E88-4EDC-97FF-4803B246DC0C}" srcOrd="1" destOrd="0" presId="urn:microsoft.com/office/officeart/2005/8/layout/cycle8"/>
    <dgm:cxn modelId="{08BC6810-CC4A-4315-BB35-84D84F689812}" type="presOf" srcId="{9E8E58EF-F648-485D-9E61-ECA4B8A33817}" destId="{BC4DF46B-8E2C-4E45-B062-68B75764F55E}" srcOrd="0" destOrd="0" presId="urn:microsoft.com/office/officeart/2005/8/layout/cycle8"/>
    <dgm:cxn modelId="{FA0CB41C-9F58-4376-99A2-D177EA722EA8}" type="presOf" srcId="{2425A422-E10C-498F-94C3-09C82966FC83}" destId="{DA4EADF1-574F-4C5F-84E4-10E3F1C63A6D}" srcOrd="1" destOrd="0" presId="urn:microsoft.com/office/officeart/2005/8/layout/cycle8"/>
    <dgm:cxn modelId="{1DE4BD22-8030-462A-A2D3-0CCC3C419318}" srcId="{9E8E58EF-F648-485D-9E61-ECA4B8A33817}" destId="{2425A422-E10C-498F-94C3-09C82966FC83}" srcOrd="1" destOrd="0" parTransId="{FE0062A5-5165-4BB0-8960-738311F153AD}" sibTransId="{77A023A6-E02B-4966-8C76-B79A19013EE9}"/>
    <dgm:cxn modelId="{9303D429-995F-4450-B9BF-6E463F24C4D8}" srcId="{9E8E58EF-F648-485D-9E61-ECA4B8A33817}" destId="{33F97649-E4A4-4BFD-A8E8-5F59055D3809}" srcOrd="0" destOrd="0" parTransId="{9B69910B-C5AF-4AEF-AAAC-707A50D57EAF}" sibTransId="{2B61002B-403F-4B97-93C0-CB2C6F48145D}"/>
    <dgm:cxn modelId="{53699731-7B5D-4740-AF34-75128BFB5B71}" type="presOf" srcId="{2425A422-E10C-498F-94C3-09C82966FC83}" destId="{4B9472A6-06E5-4760-848F-F7B7B5CDD31A}" srcOrd="0" destOrd="0" presId="urn:microsoft.com/office/officeart/2005/8/layout/cycle8"/>
    <dgm:cxn modelId="{E3A2B24E-955B-4506-BF5A-E0FA0367C3A7}" type="presOf" srcId="{F5C5173D-E9E5-45AB-8404-E04DE84BB6A4}" destId="{D2C15FD1-9F9E-4091-B5DB-B9E03B0068AD}" srcOrd="1" destOrd="0" presId="urn:microsoft.com/office/officeart/2005/8/layout/cycle8"/>
    <dgm:cxn modelId="{A062F0BB-A71E-453A-B696-F14ED33DB00B}" srcId="{9E8E58EF-F648-485D-9E61-ECA4B8A33817}" destId="{F5C5173D-E9E5-45AB-8404-E04DE84BB6A4}" srcOrd="2" destOrd="0" parTransId="{BC0004F9-0E9B-4524-A71F-EDED65087734}" sibTransId="{25EE8514-0B2A-4189-A08F-62925D35F96A}"/>
    <dgm:cxn modelId="{74E7B4D3-996A-4143-B906-7503013A768A}" type="presOf" srcId="{F5C5173D-E9E5-45AB-8404-E04DE84BB6A4}" destId="{72321D23-AFE1-4304-99D8-02E154307E83}" srcOrd="0" destOrd="0" presId="urn:microsoft.com/office/officeart/2005/8/layout/cycle8"/>
    <dgm:cxn modelId="{D76F5BF2-3D00-45BA-9F8F-B4FF5CF2F8C1}" type="presOf" srcId="{33F97649-E4A4-4BFD-A8E8-5F59055D3809}" destId="{58AC1781-296F-4E5C-9827-85A15B9A84C2}" srcOrd="0" destOrd="0" presId="urn:microsoft.com/office/officeart/2005/8/layout/cycle8"/>
    <dgm:cxn modelId="{76DA29B3-BDF1-44C5-B82C-0F848EDF6C55}" type="presParOf" srcId="{BC4DF46B-8E2C-4E45-B062-68B75764F55E}" destId="{58AC1781-296F-4E5C-9827-85A15B9A84C2}" srcOrd="0" destOrd="0" presId="urn:microsoft.com/office/officeart/2005/8/layout/cycle8"/>
    <dgm:cxn modelId="{E28465C4-AF9D-4C79-90E4-152F46258E91}" type="presParOf" srcId="{BC4DF46B-8E2C-4E45-B062-68B75764F55E}" destId="{83C55684-21EC-4C43-BB26-0794F65ABD57}" srcOrd="1" destOrd="0" presId="urn:microsoft.com/office/officeart/2005/8/layout/cycle8"/>
    <dgm:cxn modelId="{73301E87-608E-4A71-B72E-440E81597D5C}" type="presParOf" srcId="{BC4DF46B-8E2C-4E45-B062-68B75764F55E}" destId="{2A5904D2-7B5C-435F-A8E6-6ECDBA2C1739}" srcOrd="2" destOrd="0" presId="urn:microsoft.com/office/officeart/2005/8/layout/cycle8"/>
    <dgm:cxn modelId="{B7D5A710-00FF-413A-A1BF-6EE8E1694A28}" type="presParOf" srcId="{BC4DF46B-8E2C-4E45-B062-68B75764F55E}" destId="{28B3C628-4E88-4EDC-97FF-4803B246DC0C}" srcOrd="3" destOrd="0" presId="urn:microsoft.com/office/officeart/2005/8/layout/cycle8"/>
    <dgm:cxn modelId="{B8EED86E-9A03-4B56-A37D-AD7CB73FA028}" type="presParOf" srcId="{BC4DF46B-8E2C-4E45-B062-68B75764F55E}" destId="{4B9472A6-06E5-4760-848F-F7B7B5CDD31A}" srcOrd="4" destOrd="0" presId="urn:microsoft.com/office/officeart/2005/8/layout/cycle8"/>
    <dgm:cxn modelId="{62403077-0DE2-42C2-A73A-4EDE608867FA}" type="presParOf" srcId="{BC4DF46B-8E2C-4E45-B062-68B75764F55E}" destId="{C3312509-D925-4952-8F8B-14719B859D41}" srcOrd="5" destOrd="0" presId="urn:microsoft.com/office/officeart/2005/8/layout/cycle8"/>
    <dgm:cxn modelId="{DCAA77D5-8841-4C90-8681-A2B28811EB59}" type="presParOf" srcId="{BC4DF46B-8E2C-4E45-B062-68B75764F55E}" destId="{29FFD8AC-5B41-4947-B5FF-5AD5A9C3E2EA}" srcOrd="6" destOrd="0" presId="urn:microsoft.com/office/officeart/2005/8/layout/cycle8"/>
    <dgm:cxn modelId="{0946D99B-6070-4208-A545-8AECD059A160}" type="presParOf" srcId="{BC4DF46B-8E2C-4E45-B062-68B75764F55E}" destId="{DA4EADF1-574F-4C5F-84E4-10E3F1C63A6D}" srcOrd="7" destOrd="0" presId="urn:microsoft.com/office/officeart/2005/8/layout/cycle8"/>
    <dgm:cxn modelId="{ED90B390-46B3-4616-B011-AA64776483A0}" type="presParOf" srcId="{BC4DF46B-8E2C-4E45-B062-68B75764F55E}" destId="{72321D23-AFE1-4304-99D8-02E154307E83}" srcOrd="8" destOrd="0" presId="urn:microsoft.com/office/officeart/2005/8/layout/cycle8"/>
    <dgm:cxn modelId="{194FEAF1-AC64-4D7E-B9D3-68019A89083A}" type="presParOf" srcId="{BC4DF46B-8E2C-4E45-B062-68B75764F55E}" destId="{520D3AE5-468E-4E24-AB59-664A8FEDF180}" srcOrd="9" destOrd="0" presId="urn:microsoft.com/office/officeart/2005/8/layout/cycle8"/>
    <dgm:cxn modelId="{3B841CDD-36A1-486D-B698-078BB5C552F8}" type="presParOf" srcId="{BC4DF46B-8E2C-4E45-B062-68B75764F55E}" destId="{E17E95C9-A65D-4B76-8433-94202A5EFD8B}" srcOrd="10" destOrd="0" presId="urn:microsoft.com/office/officeart/2005/8/layout/cycle8"/>
    <dgm:cxn modelId="{C15B11D3-BF8A-4E16-ADC4-30CC32B37202}" type="presParOf" srcId="{BC4DF46B-8E2C-4E45-B062-68B75764F55E}" destId="{D2C15FD1-9F9E-4091-B5DB-B9E03B0068AD}" srcOrd="11" destOrd="0" presId="urn:microsoft.com/office/officeart/2005/8/layout/cycle8"/>
    <dgm:cxn modelId="{EAFBE015-E049-472B-BB59-48DDC0108565}" type="presParOf" srcId="{BC4DF46B-8E2C-4E45-B062-68B75764F55E}" destId="{EB38C5B5-F700-4B0A-AFD2-51B7FF3C4BCC}" srcOrd="12" destOrd="0" presId="urn:microsoft.com/office/officeart/2005/8/layout/cycle8"/>
    <dgm:cxn modelId="{26AFEFE8-0156-4034-9C21-EC9C4A964765}" type="presParOf" srcId="{BC4DF46B-8E2C-4E45-B062-68B75764F55E}" destId="{1AE3C68F-F69F-43AE-BAD8-D18B0E5E8B4E}" srcOrd="13" destOrd="0" presId="urn:microsoft.com/office/officeart/2005/8/layout/cycle8"/>
    <dgm:cxn modelId="{5C139B3D-027C-4959-93FB-D9466723B085}" type="presParOf" srcId="{BC4DF46B-8E2C-4E45-B062-68B75764F55E}" destId="{1D7C6B0E-32DC-4821-B101-CA7841EB2A86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AC1781-296F-4E5C-9827-85A15B9A84C2}">
      <dsp:nvSpPr>
        <dsp:cNvPr id="0" name=""/>
        <dsp:cNvSpPr/>
      </dsp:nvSpPr>
      <dsp:spPr>
        <a:xfrm>
          <a:off x="2504126" y="468667"/>
          <a:ext cx="6056622" cy="6056622"/>
        </a:xfrm>
        <a:prstGeom prst="pie">
          <a:avLst>
            <a:gd name="adj1" fmla="val 16200000"/>
            <a:gd name="adj2" fmla="val 180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>
              <a:solidFill>
                <a:schemeClr val="tx1"/>
              </a:solidFill>
            </a:rPr>
            <a:t>    </a:t>
          </a:r>
          <a:r>
            <a:rPr lang="en-US" sz="2300" b="1" kern="1200" dirty="0" err="1">
              <a:solidFill>
                <a:schemeClr val="tx1"/>
              </a:solidFill>
            </a:rPr>
            <a:t>Selecionar</a:t>
          </a:r>
          <a:r>
            <a:rPr lang="en-US" sz="2300" b="1" kern="1200" dirty="0">
              <a:solidFill>
                <a:schemeClr val="tx1"/>
              </a:solidFill>
            </a:rPr>
            <a:t> 	</a:t>
          </a:r>
          <a:r>
            <a:rPr lang="en-US" sz="2300" kern="1200" dirty="0">
              <a:solidFill>
                <a:schemeClr val="tx1"/>
              </a:solidFill>
            </a:rPr>
            <a:t>     as </a:t>
          </a:r>
          <a:r>
            <a:rPr lang="en-US" sz="2300" kern="1200" dirty="0" err="1">
              <a:solidFill>
                <a:schemeClr val="tx1"/>
              </a:solidFill>
            </a:rPr>
            <a:t>pessoas</a:t>
          </a:r>
          <a:r>
            <a:rPr lang="en-US" sz="2300" kern="1200" dirty="0">
              <a:solidFill>
                <a:schemeClr val="tx1"/>
              </a:solidFill>
            </a:rPr>
            <a:t> com base </a:t>
          </a:r>
          <a:r>
            <a:rPr lang="en-US" sz="2300" kern="1200" dirty="0" err="1">
              <a:solidFill>
                <a:schemeClr val="tx1"/>
              </a:solidFill>
            </a:rPr>
            <a:t>em</a:t>
          </a:r>
          <a:r>
            <a:rPr lang="en-US" sz="2300" kern="1200" dirty="0">
              <a:solidFill>
                <a:schemeClr val="tx1"/>
              </a:solidFill>
            </a:rPr>
            <a:t> fit cultural e </a:t>
          </a:r>
          <a:r>
            <a:rPr lang="en-US" sz="2300" kern="1200" dirty="0" err="1">
              <a:solidFill>
                <a:schemeClr val="tx1"/>
              </a:solidFill>
            </a:rPr>
            <a:t>competências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desejadas</a:t>
          </a:r>
          <a:endParaRPr lang="en-US" sz="2300" i="1" kern="1200" dirty="0">
            <a:solidFill>
              <a:schemeClr val="tx1"/>
            </a:solidFill>
          </a:endParaRPr>
        </a:p>
      </dsp:txBody>
      <dsp:txXfrm>
        <a:off x="5696110" y="1752094"/>
        <a:ext cx="2163079" cy="1802566"/>
      </dsp:txXfrm>
    </dsp:sp>
    <dsp:sp modelId="{4B9472A6-06E5-4760-848F-F7B7B5CDD31A}">
      <dsp:nvSpPr>
        <dsp:cNvPr id="0" name=""/>
        <dsp:cNvSpPr/>
      </dsp:nvSpPr>
      <dsp:spPr>
        <a:xfrm>
          <a:off x="2379388" y="684975"/>
          <a:ext cx="6056622" cy="6056622"/>
        </a:xfrm>
        <a:prstGeom prst="pie">
          <a:avLst>
            <a:gd name="adj1" fmla="val 1800000"/>
            <a:gd name="adj2" fmla="val 9000000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 err="1">
              <a:solidFill>
                <a:schemeClr val="tx1"/>
              </a:solidFill>
            </a:rPr>
            <a:t>Acompanhar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continuamente</a:t>
          </a:r>
          <a:r>
            <a:rPr lang="en-US" sz="2300" kern="1200" dirty="0">
              <a:solidFill>
                <a:schemeClr val="tx1"/>
              </a:solidFill>
            </a:rPr>
            <a:t> a </a:t>
          </a:r>
          <a:r>
            <a:rPr lang="en-US" sz="2300" kern="1200" dirty="0" err="1">
              <a:solidFill>
                <a:schemeClr val="tx1"/>
              </a:solidFill>
            </a:rPr>
            <a:t>experiência</a:t>
          </a:r>
          <a:r>
            <a:rPr lang="en-US" sz="2300" kern="1200" dirty="0">
              <a:solidFill>
                <a:schemeClr val="tx1"/>
              </a:solidFill>
            </a:rPr>
            <a:t> dos </a:t>
          </a:r>
          <a:r>
            <a:rPr lang="en-US" sz="2300" kern="1200" dirty="0" err="1">
              <a:solidFill>
                <a:schemeClr val="tx1"/>
              </a:solidFill>
            </a:rPr>
            <a:t>candidatos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3821441" y="4614569"/>
        <a:ext cx="3244619" cy="1586258"/>
      </dsp:txXfrm>
    </dsp:sp>
    <dsp:sp modelId="{72321D23-AFE1-4304-99D8-02E154307E83}">
      <dsp:nvSpPr>
        <dsp:cNvPr id="0" name=""/>
        <dsp:cNvSpPr/>
      </dsp:nvSpPr>
      <dsp:spPr>
        <a:xfrm>
          <a:off x="2254651" y="468667"/>
          <a:ext cx="6056622" cy="6056622"/>
        </a:xfrm>
        <a:prstGeom prst="pie">
          <a:avLst>
            <a:gd name="adj1" fmla="val 9000000"/>
            <a:gd name="adj2" fmla="val 1620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 err="1">
              <a:solidFill>
                <a:schemeClr val="tx1"/>
              </a:solidFill>
            </a:rPr>
            <a:t>Entender</a:t>
          </a:r>
          <a:r>
            <a:rPr lang="en-US" sz="2300" b="1" kern="1200" dirty="0">
              <a:solidFill>
                <a:schemeClr val="tx1"/>
              </a:solidFill>
            </a:rPr>
            <a:t>             </a:t>
          </a:r>
          <a:r>
            <a:rPr lang="en-US" sz="2300" b="0" kern="1200" dirty="0">
              <a:solidFill>
                <a:schemeClr val="tx1"/>
              </a:solidFill>
            </a:rPr>
            <a:t>o </a:t>
          </a:r>
          <a:r>
            <a:rPr lang="en-US" sz="2300" b="0" kern="1200" dirty="0" err="1">
              <a:solidFill>
                <a:schemeClr val="tx1"/>
              </a:solidFill>
            </a:rPr>
            <a:t>perfil</a:t>
          </a:r>
          <a:r>
            <a:rPr lang="en-US" sz="2300" b="0" kern="1200" dirty="0">
              <a:solidFill>
                <a:schemeClr val="tx1"/>
              </a:solidFill>
            </a:rPr>
            <a:t>, </a:t>
          </a:r>
          <a:r>
            <a:rPr lang="en-US" sz="2300" b="0" kern="1200" dirty="0" err="1">
              <a:solidFill>
                <a:schemeClr val="tx1"/>
              </a:solidFill>
            </a:rPr>
            <a:t>forças</a:t>
          </a:r>
          <a:r>
            <a:rPr lang="en-US" sz="2300" b="0" kern="1200" dirty="0">
              <a:solidFill>
                <a:schemeClr val="tx1"/>
              </a:solidFill>
            </a:rPr>
            <a:t> e </a:t>
          </a:r>
          <a:r>
            <a:rPr lang="en-US" sz="2300" b="0" kern="1200" dirty="0" err="1">
              <a:solidFill>
                <a:schemeClr val="tx1"/>
              </a:solidFill>
            </a:rPr>
            <a:t>necessidades</a:t>
          </a:r>
          <a:r>
            <a:rPr lang="en-US" sz="2300" b="0" kern="1200" dirty="0">
              <a:solidFill>
                <a:schemeClr val="tx1"/>
              </a:solidFill>
            </a:rPr>
            <a:t> de </a:t>
          </a:r>
          <a:r>
            <a:rPr lang="en-US" sz="2300" b="0" kern="1200" dirty="0" err="1">
              <a:solidFill>
                <a:schemeClr val="tx1"/>
              </a:solidFill>
            </a:rPr>
            <a:t>desenvolvimento</a:t>
          </a:r>
          <a:r>
            <a:rPr lang="en-US" sz="2300" b="0" kern="1200" dirty="0">
              <a:solidFill>
                <a:schemeClr val="tx1"/>
              </a:solidFill>
            </a:rPr>
            <a:t> dos </a:t>
          </a:r>
          <a:r>
            <a:rPr lang="en-US" sz="2300" b="0" kern="1200" dirty="0" err="1">
              <a:solidFill>
                <a:schemeClr val="tx1"/>
              </a:solidFill>
            </a:rPr>
            <a:t>candidatos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2956209" y="1752094"/>
        <a:ext cx="2163079" cy="1802566"/>
      </dsp:txXfrm>
    </dsp:sp>
    <dsp:sp modelId="{EB38C5B5-F700-4B0A-AFD2-51B7FF3C4BCC}">
      <dsp:nvSpPr>
        <dsp:cNvPr id="0" name=""/>
        <dsp:cNvSpPr/>
      </dsp:nvSpPr>
      <dsp:spPr>
        <a:xfrm>
          <a:off x="2129692" y="93733"/>
          <a:ext cx="6806490" cy="6806490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AE3C68F-F69F-43AE-BAD8-D18B0E5E8B4E}">
      <dsp:nvSpPr>
        <dsp:cNvPr id="0" name=""/>
        <dsp:cNvSpPr/>
      </dsp:nvSpPr>
      <dsp:spPr>
        <a:xfrm>
          <a:off x="2004454" y="309658"/>
          <a:ext cx="6806490" cy="6806490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D7C6B0E-32DC-4821-B101-CA7841EB2A86}">
      <dsp:nvSpPr>
        <dsp:cNvPr id="0" name=""/>
        <dsp:cNvSpPr/>
      </dsp:nvSpPr>
      <dsp:spPr>
        <a:xfrm>
          <a:off x="1879217" y="93733"/>
          <a:ext cx="6806490" cy="6806490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787925-D145-4DD7-A1B9-010A95230677}" type="datetimeFigureOut">
              <a:rPr lang="pt-BR" smtClean="0"/>
              <a:t>28/04/2020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1316C5-90E9-45E2-AE4E-4768801EA81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6088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316C5-90E9-45E2-AE4E-4768801EA815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3331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316C5-90E9-45E2-AE4E-4768801EA815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5950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316C5-90E9-45E2-AE4E-4768801EA815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5509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169C71-AC52-49C8-B401-8984ADC8F9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EE9579B-01E5-4C11-BFB4-32397875C5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9B7552-90BC-4731-A08A-AE5F16F16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0CFD6-04D4-4EFA-9A25-3A3024441EEF}" type="datetimeFigureOut">
              <a:rPr lang="pt-BR" smtClean="0"/>
              <a:t>28/04/2020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0358F5-6D5D-4CC2-88AC-20A560217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DB3BEDC-5B34-461E-B6FA-5BF47E425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1004-EB43-4F2B-A15D-E7B8DB1EFD5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9562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8C9CE7-E3AA-417B-9BF9-048757C2F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E1A006C-82A4-42B8-824E-C8FEC75F25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DD0EF06-CCA2-4465-A6AF-440D6DFD7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0CFD6-04D4-4EFA-9A25-3A3024441EEF}" type="datetimeFigureOut">
              <a:rPr lang="pt-BR" smtClean="0"/>
              <a:t>28/04/2020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1851110-3F51-4CF6-B937-D88D017FF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63CD29B-A447-48C5-AE4D-E442FEAD0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1004-EB43-4F2B-A15D-E7B8DB1EFD5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0732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7DFFB23-2B0B-4132-B386-974CFC69E1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DB5DC60-846B-4085-A26F-2693C1D201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7807BE8-AFCF-4070-821D-3DB9AB3FA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0CFD6-04D4-4EFA-9A25-3A3024441EEF}" type="datetimeFigureOut">
              <a:rPr lang="pt-BR" smtClean="0"/>
              <a:t>28/04/2020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D2050B4-8A4F-4011-974F-FB9A78D9D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6AA4A0-19AA-4F2A-B35E-29E86949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1004-EB43-4F2B-A15D-E7B8DB1EFD5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1797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858000"/>
          </a:xfr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93914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9868DE2-81FC-4053-84FC-0A07200E96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10859" y="1528998"/>
            <a:ext cx="2923082" cy="3912433"/>
          </a:xfrm>
          <a:custGeom>
            <a:avLst/>
            <a:gdLst>
              <a:gd name="connsiteX0" fmla="*/ 0 w 2923082"/>
              <a:gd name="connsiteY0" fmla="*/ 0 h 3912433"/>
              <a:gd name="connsiteX1" fmla="*/ 2923082 w 2923082"/>
              <a:gd name="connsiteY1" fmla="*/ 0 h 3912433"/>
              <a:gd name="connsiteX2" fmla="*/ 2923082 w 2923082"/>
              <a:gd name="connsiteY2" fmla="*/ 3912433 h 3912433"/>
              <a:gd name="connsiteX3" fmla="*/ 0 w 2923082"/>
              <a:gd name="connsiteY3" fmla="*/ 3912433 h 3912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3082" h="3912433">
                <a:moveTo>
                  <a:pt x="0" y="0"/>
                </a:moveTo>
                <a:lnTo>
                  <a:pt x="2923082" y="0"/>
                </a:lnTo>
                <a:lnTo>
                  <a:pt x="2923082" y="3912433"/>
                </a:lnTo>
                <a:lnTo>
                  <a:pt x="0" y="391243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11888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0C8E5A-EBE2-4BFF-93B6-97D121641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BB0094-F382-426A-A571-CFE0B4437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DCAD96-286E-46D3-BCCC-A7C748B3F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0CFD6-04D4-4EFA-9A25-3A3024441EEF}" type="datetimeFigureOut">
              <a:rPr lang="pt-BR" smtClean="0"/>
              <a:t>28/04/2020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2DE97FD-2333-49C9-8913-D1E45CB12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35E1395-6B8D-4B16-86E3-04C180536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1004-EB43-4F2B-A15D-E7B8DB1EFD5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9754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D997F4-EAD5-4805-BE91-E489C2850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A899B42-8F7D-4DC8-8B7B-A4272D12D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F38421-5CD2-4805-8389-128C3AA35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0CFD6-04D4-4EFA-9A25-3A3024441EEF}" type="datetimeFigureOut">
              <a:rPr lang="pt-BR" smtClean="0"/>
              <a:t>28/04/2020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DB4F3A0-12BC-4989-B168-662C13E54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880BAD5-BB1C-4723-9659-F61B600C0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1004-EB43-4F2B-A15D-E7B8DB1EFD5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6758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0E17F0-37C9-42ED-9AE0-41DD043F7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C5D55E-2089-4910-A42C-82B006C261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7E335A9-E680-4B47-9FC2-0E4E4394C1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D6C9FFF-35BF-4B9B-9C12-AAF798D9D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0CFD6-04D4-4EFA-9A25-3A3024441EEF}" type="datetimeFigureOut">
              <a:rPr lang="pt-BR" smtClean="0"/>
              <a:t>28/04/2020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981629A-85F2-4C63-954E-48F48CF3A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A2B6785-72DE-458F-9DB1-42907FCEB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1004-EB43-4F2B-A15D-E7B8DB1EFD5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1189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C803E7-F4D9-4C11-94DB-60908CCF8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648861-F7B7-4725-9128-B86B8C9D19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0686A66-2F4B-49EA-9F90-B7254679F7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8B136B-176B-4C75-BB7E-A633961422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1AFF6C3-5E66-4636-9CD7-D691A4FB9C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058F0A7-EC8A-4870-88DC-42BE8BDBF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0CFD6-04D4-4EFA-9A25-3A3024441EEF}" type="datetimeFigureOut">
              <a:rPr lang="pt-BR" smtClean="0"/>
              <a:t>28/04/2020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FC7CE57-A27B-43B7-BA51-360D9A8D4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E7688AF-D34B-48B8-8769-79DFCF316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1004-EB43-4F2B-A15D-E7B8DB1EFD5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9271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E95417-1827-4DB3-BB18-A05B1F59B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B410AF8-3754-42F2-B217-E802676E5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0CFD6-04D4-4EFA-9A25-3A3024441EEF}" type="datetimeFigureOut">
              <a:rPr lang="pt-BR" smtClean="0"/>
              <a:t>28/04/2020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7CC1372-C9F2-460E-A78A-376F22218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D93ACF5-051A-4CCE-AC17-068E24797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1004-EB43-4F2B-A15D-E7B8DB1EFD5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9782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050BB95-8F1B-4020-BBE3-B6430A3D2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0CFD6-04D4-4EFA-9A25-3A3024441EEF}" type="datetimeFigureOut">
              <a:rPr lang="pt-BR" smtClean="0"/>
              <a:t>28/04/2020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C66369A-8676-458D-BDCD-F3B199944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26A5C1F-0D15-47AC-9E6D-EDDB0CC57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1004-EB43-4F2B-A15D-E7B8DB1EFD5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3776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EF4236-0592-4063-9372-C44657387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12BAA97-624B-4911-80C0-5CB2266CB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AF11577-4AF4-4B25-BCB4-2EB3C23431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E8944E7-D86E-4B8A-8F47-55DEBF042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0CFD6-04D4-4EFA-9A25-3A3024441EEF}" type="datetimeFigureOut">
              <a:rPr lang="pt-BR" smtClean="0"/>
              <a:t>28/04/2020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CFB4528-B6C7-454D-A5A8-E868AD102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80165C9-3A43-44F3-9B23-2871BBBFF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1004-EB43-4F2B-A15D-E7B8DB1EFD5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4638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445476-11A6-440C-8AB4-D7ADABD91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3706C91-09A7-4BBE-BDD6-778E0B6069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47FEF8A-88F8-4710-A053-53F8BBF3A9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6B91B07-CAEF-42A1-B009-9A24A3BE2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0CFD6-04D4-4EFA-9A25-3A3024441EEF}" type="datetimeFigureOut">
              <a:rPr lang="pt-BR" smtClean="0"/>
              <a:t>28/04/2020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8E4295A-D393-4650-88D2-928292009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FBDBBB6-C1FF-4BE3-A4EC-5ACF39163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1004-EB43-4F2B-A15D-E7B8DB1EFD5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4064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D40DEE5-078E-4ADB-AC38-366C245AD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254DF7-5777-4E1E-95A0-F21D05901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A21A97-CB7C-463E-AC21-A947AE6122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0CFD6-04D4-4EFA-9A25-3A3024441EEF}" type="datetimeFigureOut">
              <a:rPr lang="pt-BR" smtClean="0"/>
              <a:t>28/04/2020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DFACB92-B76D-4586-9510-26A3BC9B0E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D8E50B4-FC46-4715-8639-060A78AB9D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11004-EB43-4F2B-A15D-E7B8DB1EFD5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7595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  <p:sldLayoutId id="214748366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mailto:jaqueline@talentacademy.com.br" TargetMode="External"/><Relationship Id="rId3" Type="http://schemas.openxmlformats.org/officeDocument/2006/relationships/image" Target="../media/image20.png"/><Relationship Id="rId7" Type="http://schemas.openxmlformats.org/officeDocument/2006/relationships/hyperlink" Target="mailto:renata@talentacademy.com.b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11" Type="http://schemas.openxmlformats.org/officeDocument/2006/relationships/image" Target="../media/image36.png"/><Relationship Id="rId5" Type="http://schemas.openxmlformats.org/officeDocument/2006/relationships/hyperlink" Target="http://www.talentacademy.com.br/" TargetMode="External"/><Relationship Id="rId10" Type="http://schemas.openxmlformats.org/officeDocument/2006/relationships/image" Target="../media/image35.png"/><Relationship Id="rId4" Type="http://schemas.openxmlformats.org/officeDocument/2006/relationships/hyperlink" Target="mailto:mauricio@talentacademy.com.br" TargetMode="External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11.jpeg"/><Relationship Id="rId10" Type="http://schemas.openxmlformats.org/officeDocument/2006/relationships/image" Target="../media/image6.png"/><Relationship Id="rId4" Type="http://schemas.openxmlformats.org/officeDocument/2006/relationships/image" Target="../media/image10.png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jpeg"/><Relationship Id="rId7" Type="http://schemas.openxmlformats.org/officeDocument/2006/relationships/image" Target="../media/image6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4.png"/><Relationship Id="rId7" Type="http://schemas.openxmlformats.org/officeDocument/2006/relationships/image" Target="../media/image1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13.png"/><Relationship Id="rId5" Type="http://schemas.openxmlformats.org/officeDocument/2006/relationships/image" Target="../media/image26.png"/><Relationship Id="rId10" Type="http://schemas.openxmlformats.org/officeDocument/2006/relationships/image" Target="../media/image12.png"/><Relationship Id="rId4" Type="http://schemas.openxmlformats.org/officeDocument/2006/relationships/image" Target="../media/image25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2DCD2A07-BB4B-4688-9AD4-44ED1141502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97" name="Shape 97"/>
          <p:cNvSpPr/>
          <p:nvPr/>
        </p:nvSpPr>
        <p:spPr>
          <a:xfrm rot="10800000">
            <a:off x="-338452" y="573398"/>
            <a:ext cx="10035901" cy="5111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9" h="19925" extrusionOk="0">
                <a:moveTo>
                  <a:pt x="3319" y="3995"/>
                </a:moveTo>
                <a:cubicBezTo>
                  <a:pt x="1512" y="4055"/>
                  <a:pt x="40" y="6659"/>
                  <a:pt x="1" y="9925"/>
                </a:cubicBezTo>
                <a:cubicBezTo>
                  <a:pt x="-33" y="12749"/>
                  <a:pt x="1046" y="15212"/>
                  <a:pt x="2568" y="15829"/>
                </a:cubicBezTo>
                <a:cubicBezTo>
                  <a:pt x="3254" y="16107"/>
                  <a:pt x="3967" y="15957"/>
                  <a:pt x="4611" y="15464"/>
                </a:cubicBezTo>
                <a:cubicBezTo>
                  <a:pt x="4837" y="15291"/>
                  <a:pt x="5054" y="15076"/>
                  <a:pt x="5253" y="14815"/>
                </a:cubicBezTo>
                <a:cubicBezTo>
                  <a:pt x="5426" y="14589"/>
                  <a:pt x="5584" y="14328"/>
                  <a:pt x="5750" y="14085"/>
                </a:cubicBezTo>
                <a:cubicBezTo>
                  <a:pt x="6449" y="13063"/>
                  <a:pt x="7297" y="12321"/>
                  <a:pt x="8221" y="12384"/>
                </a:cubicBezTo>
                <a:cubicBezTo>
                  <a:pt x="9802" y="12493"/>
                  <a:pt x="10930" y="14811"/>
                  <a:pt x="12055" y="16793"/>
                </a:cubicBezTo>
                <a:cubicBezTo>
                  <a:pt x="12255" y="17146"/>
                  <a:pt x="12459" y="17491"/>
                  <a:pt x="12667" y="17828"/>
                </a:cubicBezTo>
                <a:cubicBezTo>
                  <a:pt x="14327" y="20160"/>
                  <a:pt x="16573" y="20582"/>
                  <a:pt x="18461" y="18916"/>
                </a:cubicBezTo>
                <a:cubicBezTo>
                  <a:pt x="20360" y="17240"/>
                  <a:pt x="21567" y="13743"/>
                  <a:pt x="21560" y="9912"/>
                </a:cubicBezTo>
                <a:cubicBezTo>
                  <a:pt x="21552" y="6115"/>
                  <a:pt x="20352" y="2659"/>
                  <a:pt x="18468" y="1007"/>
                </a:cubicBezTo>
                <a:cubicBezTo>
                  <a:pt x="16158" y="-1018"/>
                  <a:pt x="13380" y="75"/>
                  <a:pt x="11787" y="3711"/>
                </a:cubicBezTo>
                <a:cubicBezTo>
                  <a:pt x="11560" y="4228"/>
                  <a:pt x="11367" y="4787"/>
                  <a:pt x="11135" y="5288"/>
                </a:cubicBezTo>
                <a:cubicBezTo>
                  <a:pt x="10428" y="6820"/>
                  <a:pt x="9394" y="7807"/>
                  <a:pt x="8265" y="7766"/>
                </a:cubicBezTo>
                <a:cubicBezTo>
                  <a:pt x="7375" y="7735"/>
                  <a:pt x="6541" y="7033"/>
                  <a:pt x="5830" y="6035"/>
                </a:cubicBezTo>
                <a:cubicBezTo>
                  <a:pt x="5522" y="5603"/>
                  <a:pt x="5237" y="5116"/>
                  <a:pt x="4904" y="4750"/>
                </a:cubicBezTo>
                <a:cubicBezTo>
                  <a:pt x="4427" y="4227"/>
                  <a:pt x="3876" y="3976"/>
                  <a:pt x="3319" y="399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108" name="Shape 108"/>
          <p:cNvSpPr/>
          <p:nvPr/>
        </p:nvSpPr>
        <p:spPr>
          <a:xfrm>
            <a:off x="599531" y="4486902"/>
            <a:ext cx="3310617" cy="2821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ctr">
              <a:spcBef>
                <a:spcPts val="5900"/>
              </a:spcBef>
              <a:defRPr sz="3000">
                <a:solidFill>
                  <a:srgbClr val="FFFFFF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</a:lstStyle>
          <a:p>
            <a:r>
              <a:rPr sz="1500" dirty="0"/>
              <a:t>Premium </a:t>
            </a:r>
            <a:r>
              <a:rPr lang="en-US" sz="1500" dirty="0"/>
              <a:t>PowerPoint</a:t>
            </a:r>
            <a:r>
              <a:rPr sz="1500" dirty="0"/>
              <a:t> template</a:t>
            </a:r>
          </a:p>
        </p:txBody>
      </p:sp>
      <p:sp>
        <p:nvSpPr>
          <p:cNvPr id="110" name="Shape 110"/>
          <p:cNvSpPr/>
          <p:nvPr/>
        </p:nvSpPr>
        <p:spPr>
          <a:xfrm>
            <a:off x="8030570" y="3057540"/>
            <a:ext cx="448965" cy="732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10" y="0"/>
                </a:moveTo>
                <a:lnTo>
                  <a:pt x="0" y="2462"/>
                </a:lnTo>
                <a:lnTo>
                  <a:pt x="13671" y="10800"/>
                </a:lnTo>
                <a:lnTo>
                  <a:pt x="0" y="19194"/>
                </a:lnTo>
                <a:lnTo>
                  <a:pt x="4010" y="21600"/>
                </a:lnTo>
                <a:lnTo>
                  <a:pt x="21600" y="10800"/>
                </a:lnTo>
                <a:lnTo>
                  <a:pt x="4010" y="0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2860" rIns="22860" anchor="ctr"/>
          <a:lstStyle/>
          <a:p>
            <a:pPr defTabSz="457200">
              <a:defRPr sz="1800">
                <a:solidFill>
                  <a:srgbClr val="0098D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 sz="90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22A1910-13EA-4648-8581-18F0D349C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581" y="2017336"/>
            <a:ext cx="2139885" cy="2139885"/>
          </a:xfrm>
          <a:prstGeom prst="rect">
            <a:avLst/>
          </a:prstGeom>
        </p:spPr>
      </p:pic>
      <p:sp>
        <p:nvSpPr>
          <p:cNvPr id="8" name="Shape 107">
            <a:extLst>
              <a:ext uri="{FF2B5EF4-FFF2-40B4-BE49-F238E27FC236}">
                <a16:creationId xmlns:a16="http://schemas.microsoft.com/office/drawing/2014/main" id="{EB41F02A-102B-4561-9597-4E74035AC036}"/>
              </a:ext>
            </a:extLst>
          </p:cNvPr>
          <p:cNvSpPr/>
          <p:nvPr/>
        </p:nvSpPr>
        <p:spPr>
          <a:xfrm>
            <a:off x="729178" y="2813927"/>
            <a:ext cx="3400045" cy="6308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ctr"/>
          </a:lstStyle>
          <a:p>
            <a:pPr>
              <a:lnSpc>
                <a:spcPct val="150000"/>
              </a:lnSpc>
            </a:pP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MAPA DE NAVEGAÇÃO</a:t>
            </a:r>
            <a:endParaRPr lang="pt-BR" sz="2800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">
            <a:extLst>
              <a:ext uri="{FF2B5EF4-FFF2-40B4-BE49-F238E27FC236}">
                <a16:creationId xmlns:a16="http://schemas.microsoft.com/office/drawing/2014/main" id="{2CCBF9BB-32E0-4831-ADBE-E87879D0E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719" y="1301964"/>
            <a:ext cx="113585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-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-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-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-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-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-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-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-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-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indent="-342900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pt-BR" alt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Nível de acesso customizável (colaborador, gestor e master)</a:t>
            </a:r>
          </a:p>
          <a:p>
            <a:pPr marL="342900" indent="-342900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pt-BR" alt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Filtros possíveis: Área, cargo, gênero, localização, tempo de casa, geração 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ED4ABAC1-44D6-4DF7-B5CA-6A96C89BFF03}"/>
              </a:ext>
            </a:extLst>
          </p:cNvPr>
          <p:cNvSpPr txBox="1">
            <a:spLocks/>
          </p:cNvSpPr>
          <p:nvPr/>
        </p:nvSpPr>
        <p:spPr>
          <a:xfrm>
            <a:off x="84" y="-28876"/>
            <a:ext cx="12191833" cy="11674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0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en-US" dirty="0"/>
              <a:t>EXPERIÊNCIA DO GESTOR</a:t>
            </a:r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21B58E1E-334C-4940-BF3D-02CABF14DB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" t="17331" r="6362" b="7383"/>
          <a:stretch/>
        </p:blipFill>
        <p:spPr>
          <a:xfrm>
            <a:off x="10877550" y="219075"/>
            <a:ext cx="1181100" cy="969805"/>
          </a:xfrm>
          <a:prstGeom prst="rect">
            <a:avLst/>
          </a:prstGeom>
        </p:spPr>
      </p:pic>
      <p:pic>
        <p:nvPicPr>
          <p:cNvPr id="14" name="Imagem 174">
            <a:extLst>
              <a:ext uri="{FF2B5EF4-FFF2-40B4-BE49-F238E27FC236}">
                <a16:creationId xmlns:a16="http://schemas.microsoft.com/office/drawing/2014/main" id="{113FE916-A04E-E24A-80FB-A55BC69A769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533138" y="898681"/>
            <a:ext cx="5212080" cy="55461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8438B996-2119-467E-BD8F-3D7F8A540A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875"/>
          <a:stretch/>
        </p:blipFill>
        <p:spPr>
          <a:xfrm>
            <a:off x="509061" y="2031937"/>
            <a:ext cx="5332937" cy="211465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30ECAEA-5167-4384-BF45-F6F132F847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242"/>
          <a:stretch/>
        </p:blipFill>
        <p:spPr>
          <a:xfrm>
            <a:off x="1090682" y="4273526"/>
            <a:ext cx="4169694" cy="233695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B74B550-2472-4BBF-BFD5-164E68BE54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410"/>
          <a:stretch/>
        </p:blipFill>
        <p:spPr>
          <a:xfrm>
            <a:off x="6350004" y="2476458"/>
            <a:ext cx="5181936" cy="2944118"/>
          </a:xfrm>
          <a:prstGeom prst="rect">
            <a:avLst/>
          </a:prstGeom>
        </p:spPr>
      </p:pic>
      <p:pic>
        <p:nvPicPr>
          <p:cNvPr id="16" name="Imagem 168">
            <a:extLst>
              <a:ext uri="{FF2B5EF4-FFF2-40B4-BE49-F238E27FC236}">
                <a16:creationId xmlns:a16="http://schemas.microsoft.com/office/drawing/2014/main" id="{28CC4721-A7CF-425B-A9EA-E0243E1425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163" y="5442002"/>
            <a:ext cx="4404837" cy="141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271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D686CF5-DD34-49D5-87CB-51307C1EFB94}"/>
              </a:ext>
            </a:extLst>
          </p:cNvPr>
          <p:cNvSpPr/>
          <p:nvPr/>
        </p:nvSpPr>
        <p:spPr>
          <a:xfrm>
            <a:off x="1" y="917184"/>
            <a:ext cx="4991100" cy="2248215"/>
          </a:xfrm>
          <a:prstGeom prst="rect">
            <a:avLst/>
          </a:prstGeom>
          <a:solidFill>
            <a:srgbClr val="779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5C5C"/>
              </a:solidFill>
              <a:highlight>
                <a:srgbClr val="FF5C5C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5664E0-91F4-4665-A685-F55B8E0C0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991" y="616464"/>
            <a:ext cx="10322560" cy="58064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D09FD6-5332-4535-938B-E79CB092BFEF}"/>
              </a:ext>
            </a:extLst>
          </p:cNvPr>
          <p:cNvSpPr txBox="1"/>
          <p:nvPr/>
        </p:nvSpPr>
        <p:spPr>
          <a:xfrm>
            <a:off x="320757" y="1542929"/>
            <a:ext cx="3564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 err="1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Obrigado</a:t>
            </a:r>
            <a:r>
              <a:rPr lang="en-US" sz="4800" dirty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!</a:t>
            </a:r>
          </a:p>
        </p:txBody>
      </p:sp>
      <p:sp>
        <p:nvSpPr>
          <p:cNvPr id="8" name="CaixaDeTexto 9">
            <a:extLst>
              <a:ext uri="{FF2B5EF4-FFF2-40B4-BE49-F238E27FC236}">
                <a16:creationId xmlns:a16="http://schemas.microsoft.com/office/drawing/2014/main" id="{F73B72E7-1E06-2A4F-A702-05D58FE1A39B}"/>
              </a:ext>
            </a:extLst>
          </p:cNvPr>
          <p:cNvSpPr txBox="1"/>
          <p:nvPr/>
        </p:nvSpPr>
        <p:spPr>
          <a:xfrm>
            <a:off x="158933" y="3729227"/>
            <a:ext cx="3320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/>
              <a:t>Maurício Betti</a:t>
            </a:r>
          </a:p>
          <a:p>
            <a:pPr algn="ctr"/>
            <a:r>
              <a:rPr lang="pt-BR" sz="1600" dirty="0">
                <a:hlinkClick r:id="rId4"/>
              </a:rPr>
              <a:t>mauricio@talentacademy.com.br</a:t>
            </a:r>
            <a:endParaRPr lang="pt-BR" sz="1600" dirty="0"/>
          </a:p>
          <a:p>
            <a:pPr algn="ctr"/>
            <a:r>
              <a:rPr lang="pt-BR" sz="1600" dirty="0"/>
              <a:t>+55 11 98388-2364</a:t>
            </a:r>
          </a:p>
        </p:txBody>
      </p:sp>
      <p:sp>
        <p:nvSpPr>
          <p:cNvPr id="12" name="CaixaDeTexto 8">
            <a:extLst>
              <a:ext uri="{FF2B5EF4-FFF2-40B4-BE49-F238E27FC236}">
                <a16:creationId xmlns:a16="http://schemas.microsoft.com/office/drawing/2014/main" id="{8B046362-C7E1-2945-B5B9-733683EC8280}"/>
              </a:ext>
            </a:extLst>
          </p:cNvPr>
          <p:cNvSpPr txBox="1"/>
          <p:nvPr/>
        </p:nvSpPr>
        <p:spPr>
          <a:xfrm>
            <a:off x="5812282" y="3960060"/>
            <a:ext cx="396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hlinkClick r:id="rId5"/>
              </a:rPr>
              <a:t>www.talentacademy.com.br</a:t>
            </a:r>
            <a:endParaRPr lang="pt-BR" dirty="0"/>
          </a:p>
        </p:txBody>
      </p:sp>
      <p:pic>
        <p:nvPicPr>
          <p:cNvPr id="16" name="Imagem 10">
            <a:extLst>
              <a:ext uri="{FF2B5EF4-FFF2-40B4-BE49-F238E27FC236}">
                <a16:creationId xmlns:a16="http://schemas.microsoft.com/office/drawing/2014/main" id="{79332C6A-5F02-BF48-993B-C7E84C104C4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" t="17331" r="6362" b="7383"/>
          <a:stretch/>
        </p:blipFill>
        <p:spPr>
          <a:xfrm>
            <a:off x="6939173" y="2515781"/>
            <a:ext cx="1714668" cy="140791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4EDD5254-BC4C-4280-81B4-5566D80D0F3B}"/>
              </a:ext>
            </a:extLst>
          </p:cNvPr>
          <p:cNvSpPr txBox="1"/>
          <p:nvPr/>
        </p:nvSpPr>
        <p:spPr>
          <a:xfrm>
            <a:off x="158933" y="4708553"/>
            <a:ext cx="3320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/>
              <a:t>Renata Betti</a:t>
            </a:r>
          </a:p>
          <a:p>
            <a:pPr algn="ctr"/>
            <a:r>
              <a:rPr lang="pt-BR" sz="1600" dirty="0">
                <a:hlinkClick r:id="rId7"/>
              </a:rPr>
              <a:t>renata@talentacademy.com.br</a:t>
            </a:r>
            <a:endParaRPr lang="pt-BR" sz="1600" dirty="0"/>
          </a:p>
          <a:p>
            <a:pPr algn="ctr"/>
            <a:r>
              <a:rPr lang="pt-BR" sz="1600" dirty="0"/>
              <a:t>+55 11 98160-0056</a:t>
            </a:r>
          </a:p>
        </p:txBody>
      </p:sp>
      <p:sp>
        <p:nvSpPr>
          <p:cNvPr id="15" name="CaixaDeTexto 9">
            <a:extLst>
              <a:ext uri="{FF2B5EF4-FFF2-40B4-BE49-F238E27FC236}">
                <a16:creationId xmlns:a16="http://schemas.microsoft.com/office/drawing/2014/main" id="{491C47DC-24AD-481D-8F3B-CE325F41397F}"/>
              </a:ext>
            </a:extLst>
          </p:cNvPr>
          <p:cNvSpPr txBox="1"/>
          <p:nvPr/>
        </p:nvSpPr>
        <p:spPr>
          <a:xfrm>
            <a:off x="158933" y="5767571"/>
            <a:ext cx="3320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/>
              <a:t>Jaqueline Padilha</a:t>
            </a:r>
          </a:p>
          <a:p>
            <a:pPr algn="ctr"/>
            <a:r>
              <a:rPr lang="pt-BR" sz="1600" dirty="0">
                <a:hlinkClick r:id="rId8"/>
              </a:rPr>
              <a:t>jaqueline@talentacademy.com.br</a:t>
            </a:r>
            <a:endParaRPr lang="pt-BR" sz="1600" dirty="0"/>
          </a:p>
          <a:p>
            <a:pPr algn="ctr"/>
            <a:r>
              <a:rPr lang="pt-BR" sz="1600" dirty="0"/>
              <a:t>+55 11 98886-7307</a:t>
            </a:r>
          </a:p>
        </p:txBody>
      </p:sp>
      <p:pic>
        <p:nvPicPr>
          <p:cNvPr id="11" name="Imagem 176">
            <a:extLst>
              <a:ext uri="{FF2B5EF4-FFF2-40B4-BE49-F238E27FC236}">
                <a16:creationId xmlns:a16="http://schemas.microsoft.com/office/drawing/2014/main" id="{1D7E788D-169D-C542-AA06-618BEB81D2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585" y="3417228"/>
            <a:ext cx="1010196" cy="101215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A8D3834-7BBD-40A4-B010-C565AA0C44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120" y="3536642"/>
            <a:ext cx="773330" cy="773329"/>
          </a:xfrm>
          <a:prstGeom prst="rect">
            <a:avLst/>
          </a:prstGeom>
        </p:spPr>
      </p:pic>
      <p:pic>
        <p:nvPicPr>
          <p:cNvPr id="17" name="Imagem 11">
            <a:extLst>
              <a:ext uri="{FF2B5EF4-FFF2-40B4-BE49-F238E27FC236}">
                <a16:creationId xmlns:a16="http://schemas.microsoft.com/office/drawing/2014/main" id="{2A1976C7-56CC-4903-B324-9737C3A84C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944" y="4719539"/>
            <a:ext cx="773680" cy="773678"/>
          </a:xfrm>
          <a:prstGeom prst="rect">
            <a:avLst/>
          </a:prstGeom>
        </p:spPr>
      </p:pic>
      <p:pic>
        <p:nvPicPr>
          <p:cNvPr id="19" name="Imagem 176">
            <a:extLst>
              <a:ext uri="{FF2B5EF4-FFF2-40B4-BE49-F238E27FC236}">
                <a16:creationId xmlns:a16="http://schemas.microsoft.com/office/drawing/2014/main" id="{44D0132A-9004-4061-A69C-4BCAC50F48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86" y="4589274"/>
            <a:ext cx="1010196" cy="1012158"/>
          </a:xfrm>
          <a:prstGeom prst="rect">
            <a:avLst/>
          </a:prstGeom>
        </p:spPr>
      </p:pic>
      <p:pic>
        <p:nvPicPr>
          <p:cNvPr id="20" name="Imagem 11">
            <a:extLst>
              <a:ext uri="{FF2B5EF4-FFF2-40B4-BE49-F238E27FC236}">
                <a16:creationId xmlns:a16="http://schemas.microsoft.com/office/drawing/2014/main" id="{2837EA60-FE41-4F4F-8BE2-75086CE2CC5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944" y="5893504"/>
            <a:ext cx="773680" cy="773678"/>
          </a:xfrm>
          <a:prstGeom prst="rect">
            <a:avLst/>
          </a:prstGeom>
        </p:spPr>
      </p:pic>
      <p:pic>
        <p:nvPicPr>
          <p:cNvPr id="21" name="Imagem 176">
            <a:extLst>
              <a:ext uri="{FF2B5EF4-FFF2-40B4-BE49-F238E27FC236}">
                <a16:creationId xmlns:a16="http://schemas.microsoft.com/office/drawing/2014/main" id="{40215E2A-723B-4673-8944-D7F726A430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85" y="5761319"/>
            <a:ext cx="1010196" cy="101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03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F92F-19AB-43C7-9546-78457AB34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222" y="41195"/>
            <a:ext cx="10762197" cy="1325563"/>
          </a:xfrm>
        </p:spPr>
        <p:txBody>
          <a:bodyPr/>
          <a:lstStyle/>
          <a:p>
            <a:r>
              <a:rPr lang="en-US" sz="3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Verdana" panose="020B0604030504040204" pitchFamily="34" charset="0"/>
              </a:rPr>
              <a:t>Plataforma</a:t>
            </a:r>
            <a:r>
              <a:rPr 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Verdana" panose="020B0604030504040204" pitchFamily="34" charset="0"/>
              </a:rPr>
              <a:t> </a:t>
            </a:r>
            <a:br>
              <a:rPr 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Verdana" panose="020B0604030504040204" pitchFamily="34" charset="0"/>
              </a:rPr>
            </a:br>
            <a:r>
              <a:rPr 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Verdana" panose="020B0604030504040204" pitchFamily="34" charset="0"/>
              </a:rPr>
              <a:t>Talent Academy</a:t>
            </a:r>
          </a:p>
        </p:txBody>
      </p:sp>
      <p:pic>
        <p:nvPicPr>
          <p:cNvPr id="4" name="Imagem 24">
            <a:extLst>
              <a:ext uri="{FF2B5EF4-FFF2-40B4-BE49-F238E27FC236}">
                <a16:creationId xmlns:a16="http://schemas.microsoft.com/office/drawing/2014/main" id="{48555941-7259-44FC-B9C7-4083DD472C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" t="17331" r="6362" b="7383"/>
          <a:stretch/>
        </p:blipFill>
        <p:spPr>
          <a:xfrm>
            <a:off x="10877550" y="219075"/>
            <a:ext cx="1181100" cy="969805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A703CF0-21DF-4E91-9DCE-D04BF6B2D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222" y="1557714"/>
            <a:ext cx="4046921" cy="3031958"/>
          </a:xfrm>
        </p:spPr>
        <p:txBody>
          <a:bodyPr anchor="t"/>
          <a:lstStyle/>
          <a:p>
            <a:pPr marL="0" indent="0">
              <a:buNone/>
            </a:pPr>
            <a:r>
              <a:rPr lang="en-US" dirty="0" err="1"/>
              <a:t>Nossa</a:t>
            </a:r>
            <a:r>
              <a:rPr lang="en-US" dirty="0"/>
              <a:t> </a:t>
            </a:r>
            <a:r>
              <a:rPr lang="en-US" dirty="0" err="1"/>
              <a:t>plataforma</a:t>
            </a:r>
            <a:r>
              <a:rPr lang="en-US" dirty="0"/>
              <a:t> web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às</a:t>
            </a:r>
            <a:r>
              <a:rPr lang="en-US" dirty="0"/>
              <a:t> </a:t>
            </a:r>
            <a:r>
              <a:rPr lang="en-US" dirty="0" err="1"/>
              <a:t>organizações</a:t>
            </a:r>
            <a:r>
              <a:rPr lang="en-US" dirty="0"/>
              <a:t>: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B21B8BD-2981-4BE7-A43B-8993B48D3E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4450210"/>
              </p:ext>
            </p:extLst>
          </p:nvPr>
        </p:nvGraphicFramePr>
        <p:xfrm>
          <a:off x="2253064" y="-77457"/>
          <a:ext cx="10815400" cy="72102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80747F01-22C8-4482-BCDB-7387160AA571}"/>
              </a:ext>
            </a:extLst>
          </p:cNvPr>
          <p:cNvGrpSpPr/>
          <p:nvPr/>
        </p:nvGrpSpPr>
        <p:grpSpPr>
          <a:xfrm>
            <a:off x="249130" y="2862571"/>
            <a:ext cx="3899284" cy="3031958"/>
            <a:chOff x="1930019" y="3228498"/>
            <a:chExt cx="9387266" cy="780782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847BC37-4488-412E-ACA9-4582D7250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0019" y="3228498"/>
              <a:ext cx="9387266" cy="7807822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35C4329-6E3B-42F4-A18A-BD72EBEABFC1}"/>
                </a:ext>
              </a:extLst>
            </p:cNvPr>
            <p:cNvSpPr/>
            <p:nvPr/>
          </p:nvSpPr>
          <p:spPr>
            <a:xfrm>
              <a:off x="6070600" y="8930845"/>
              <a:ext cx="1193800" cy="609976"/>
            </a:xfrm>
            <a:prstGeom prst="rect">
              <a:avLst/>
            </a:prstGeom>
            <a:solidFill>
              <a:srgbClr val="D2D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41EC827-53E8-42C6-925D-70ED789503B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5334" r="1094" b="5966"/>
          <a:stretch/>
        </p:blipFill>
        <p:spPr>
          <a:xfrm>
            <a:off x="505892" y="3090200"/>
            <a:ext cx="3410219" cy="182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681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>
            <a:extLst>
              <a:ext uri="{FF2B5EF4-FFF2-40B4-BE49-F238E27FC236}">
                <a16:creationId xmlns:a16="http://schemas.microsoft.com/office/drawing/2014/main" id="{693D54A1-25B0-AB40-B780-4EDDE9B6BD8A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048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30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pt-BR" dirty="0"/>
              <a:t>PÁGINA INICIAL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DF7CDCCF-89D4-4CC0-91B7-A23C2DF19D98}"/>
              </a:ext>
            </a:extLst>
          </p:cNvPr>
          <p:cNvSpPr txBox="1"/>
          <p:nvPr/>
        </p:nvSpPr>
        <p:spPr>
          <a:xfrm>
            <a:off x="18770" y="6483580"/>
            <a:ext cx="11674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Inspirado nas teorias de Carl Jung, Edgar </a:t>
            </a:r>
            <a:r>
              <a:rPr lang="pt-BR" sz="1600" dirty="0" err="1"/>
              <a:t>Schein</a:t>
            </a:r>
            <a:r>
              <a:rPr lang="pt-BR" sz="1600" dirty="0"/>
              <a:t>, Ned Herrmann e nos Objetivos de Desenvolvimento Sustentável da ONU para 2030</a:t>
            </a: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CF137E12-8CF9-4E22-A57F-FD15738042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" t="17331" r="6362" b="7383"/>
          <a:stretch/>
        </p:blipFill>
        <p:spPr>
          <a:xfrm>
            <a:off x="10877550" y="219075"/>
            <a:ext cx="1181100" cy="969805"/>
          </a:xfrm>
          <a:prstGeom prst="rect">
            <a:avLst/>
          </a:prstGeom>
        </p:spPr>
      </p:pic>
      <p:pic>
        <p:nvPicPr>
          <p:cNvPr id="27" name="Imagem 174">
            <a:extLst>
              <a:ext uri="{FF2B5EF4-FFF2-40B4-BE49-F238E27FC236}">
                <a16:creationId xmlns:a16="http://schemas.microsoft.com/office/drawing/2014/main" id="{E07D8323-8ABF-EA44-8F89-2A65BAEA7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225128" y="898681"/>
            <a:ext cx="5760720" cy="4688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193614C-2E2F-498E-A7A2-9E392C3385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556" r="2031" b="7512"/>
          <a:stretch/>
        </p:blipFill>
        <p:spPr>
          <a:xfrm>
            <a:off x="907159" y="1592865"/>
            <a:ext cx="9879100" cy="464739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FD5532-CEEA-4DA4-9F38-A9F4110DC472}"/>
              </a:ext>
            </a:extLst>
          </p:cNvPr>
          <p:cNvSpPr/>
          <p:nvPr/>
        </p:nvSpPr>
        <p:spPr>
          <a:xfrm>
            <a:off x="4533900" y="2695575"/>
            <a:ext cx="2466975" cy="352563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66FBAA-1025-420A-9CDB-CEFCD56B6852}"/>
              </a:ext>
            </a:extLst>
          </p:cNvPr>
          <p:cNvSpPr/>
          <p:nvPr/>
        </p:nvSpPr>
        <p:spPr>
          <a:xfrm>
            <a:off x="3619500" y="2324100"/>
            <a:ext cx="1371600" cy="54292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1. Assessment do </a:t>
            </a:r>
            <a:r>
              <a:rPr lang="en-US" sz="1400" dirty="0" err="1"/>
              <a:t>Propósito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77172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9">
            <a:extLst>
              <a:ext uri="{FF2B5EF4-FFF2-40B4-BE49-F238E27FC236}">
                <a16:creationId xmlns:a16="http://schemas.microsoft.com/office/drawing/2014/main" id="{C65C2068-F527-4397-859F-63EA03747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6" y="1581830"/>
            <a:ext cx="1458230" cy="1491323"/>
          </a:xfrm>
          <a:prstGeom prst="rect">
            <a:avLst/>
          </a:prstGeom>
        </p:spPr>
      </p:pic>
      <p:pic>
        <p:nvPicPr>
          <p:cNvPr id="4" name="Imagem 10">
            <a:extLst>
              <a:ext uri="{FF2B5EF4-FFF2-40B4-BE49-F238E27FC236}">
                <a16:creationId xmlns:a16="http://schemas.microsoft.com/office/drawing/2014/main" id="{1F253588-BD39-4228-8214-D5823783A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86" y="4017856"/>
            <a:ext cx="1509850" cy="1544604"/>
          </a:xfrm>
          <a:prstGeom prst="rect">
            <a:avLst/>
          </a:prstGeom>
        </p:spPr>
      </p:pic>
      <p:sp>
        <p:nvSpPr>
          <p:cNvPr id="8" name="CaixaDeTexto 3">
            <a:extLst>
              <a:ext uri="{FF2B5EF4-FFF2-40B4-BE49-F238E27FC236}">
                <a16:creationId xmlns:a16="http://schemas.microsoft.com/office/drawing/2014/main" id="{658BFADE-7B23-49A0-AEF8-A4855DD20205}"/>
              </a:ext>
            </a:extLst>
          </p:cNvPr>
          <p:cNvSpPr txBox="1"/>
          <p:nvPr/>
        </p:nvSpPr>
        <p:spPr>
          <a:xfrm>
            <a:off x="829726" y="3150908"/>
            <a:ext cx="107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Talento</a:t>
            </a:r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CaixaDeTexto 15">
            <a:extLst>
              <a:ext uri="{FF2B5EF4-FFF2-40B4-BE49-F238E27FC236}">
                <a16:creationId xmlns:a16="http://schemas.microsoft.com/office/drawing/2014/main" id="{F2B60283-9971-4DC5-9EC7-0AEB62705B14}"/>
              </a:ext>
            </a:extLst>
          </p:cNvPr>
          <p:cNvSpPr txBox="1"/>
          <p:nvPr/>
        </p:nvSpPr>
        <p:spPr>
          <a:xfrm>
            <a:off x="720212" y="5600254"/>
            <a:ext cx="107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Impacto</a:t>
            </a:r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0EABBE-9174-4513-B232-A19B5AE60DCB}"/>
              </a:ext>
            </a:extLst>
          </p:cNvPr>
          <p:cNvSpPr txBox="1"/>
          <p:nvPr/>
        </p:nvSpPr>
        <p:spPr>
          <a:xfrm>
            <a:off x="2580233" y="3150908"/>
            <a:ext cx="1789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b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 que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você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faz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A2C136-F392-42ED-99E4-78B030DF77DE}"/>
              </a:ext>
            </a:extLst>
          </p:cNvPr>
          <p:cNvSpPr txBox="1"/>
          <p:nvPr/>
        </p:nvSpPr>
        <p:spPr>
          <a:xfrm>
            <a:off x="7659673" y="3070686"/>
            <a:ext cx="1789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 que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motiva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56D9D9-4EA2-454A-A173-D021E3719088}"/>
              </a:ext>
            </a:extLst>
          </p:cNvPr>
          <p:cNvSpPr txBox="1"/>
          <p:nvPr/>
        </p:nvSpPr>
        <p:spPr>
          <a:xfrm>
            <a:off x="2580233" y="5494980"/>
            <a:ext cx="1789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b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Como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você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pode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contribuir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A1AD7D-7924-4E68-91DA-A9BA46F98B9C}"/>
              </a:ext>
            </a:extLst>
          </p:cNvPr>
          <p:cNvSpPr txBox="1"/>
          <p:nvPr/>
        </p:nvSpPr>
        <p:spPr>
          <a:xfrm>
            <a:off x="7461115" y="5494980"/>
            <a:ext cx="2186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b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Como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você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pode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gerar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mais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valor? </a:t>
            </a:r>
          </a:p>
        </p:txBody>
      </p:sp>
      <p:pic>
        <p:nvPicPr>
          <p:cNvPr id="3074" name="Picture 2" descr="https://ik.talentacademy.com.br/assets/img/arte.png">
            <a:extLst>
              <a:ext uri="{FF2B5EF4-FFF2-40B4-BE49-F238E27FC236}">
                <a16:creationId xmlns:a16="http://schemas.microsoft.com/office/drawing/2014/main" id="{72916D9F-DDB5-4247-A7F9-947EFFD40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191" y="2518530"/>
            <a:ext cx="2666116" cy="272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ods onu">
            <a:extLst>
              <a:ext uri="{FF2B5EF4-FFF2-40B4-BE49-F238E27FC236}">
                <a16:creationId xmlns:a16="http://schemas.microsoft.com/office/drawing/2014/main" id="{5100D78A-7290-456A-9930-638755316E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7" t="3437" r="3437" b="3437"/>
          <a:stretch/>
        </p:blipFill>
        <p:spPr bwMode="auto">
          <a:xfrm>
            <a:off x="2540381" y="4243792"/>
            <a:ext cx="1868748" cy="117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12">
            <a:extLst>
              <a:ext uri="{FF2B5EF4-FFF2-40B4-BE49-F238E27FC236}">
                <a16:creationId xmlns:a16="http://schemas.microsoft.com/office/drawing/2014/main" id="{47260AF8-1404-4D44-8A3F-F18AE99EC9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501" y="4044498"/>
            <a:ext cx="1461494" cy="1491320"/>
          </a:xfrm>
          <a:prstGeom prst="rect">
            <a:avLst/>
          </a:prstGeom>
        </p:spPr>
      </p:pic>
      <p:sp>
        <p:nvSpPr>
          <p:cNvPr id="23" name="CaixaDeTexto 16">
            <a:extLst>
              <a:ext uri="{FF2B5EF4-FFF2-40B4-BE49-F238E27FC236}">
                <a16:creationId xmlns:a16="http://schemas.microsoft.com/office/drawing/2014/main" id="{EA76C557-B0F6-4F70-9E4B-806067CC7871}"/>
              </a:ext>
            </a:extLst>
          </p:cNvPr>
          <p:cNvSpPr txBox="1"/>
          <p:nvPr/>
        </p:nvSpPr>
        <p:spPr>
          <a:xfrm>
            <a:off x="10070343" y="5600254"/>
            <a:ext cx="1632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Potencial</a:t>
            </a:r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4" name="Imagem 17">
            <a:extLst>
              <a:ext uri="{FF2B5EF4-FFF2-40B4-BE49-F238E27FC236}">
                <a16:creationId xmlns:a16="http://schemas.microsoft.com/office/drawing/2014/main" id="{52AB335E-32FC-4D2D-A26F-03E981543E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343" y="1563460"/>
            <a:ext cx="1461494" cy="1491322"/>
          </a:xfrm>
          <a:prstGeom prst="rect">
            <a:avLst/>
          </a:prstGeom>
        </p:spPr>
      </p:pic>
      <p:sp>
        <p:nvSpPr>
          <p:cNvPr id="25" name="CaixaDeTexto 19">
            <a:extLst>
              <a:ext uri="{FF2B5EF4-FFF2-40B4-BE49-F238E27FC236}">
                <a16:creationId xmlns:a16="http://schemas.microsoft.com/office/drawing/2014/main" id="{BBDC75E6-D574-4645-A76D-DA7DC9976753}"/>
              </a:ext>
            </a:extLst>
          </p:cNvPr>
          <p:cNvSpPr txBox="1"/>
          <p:nvPr/>
        </p:nvSpPr>
        <p:spPr>
          <a:xfrm>
            <a:off x="10145538" y="3132538"/>
            <a:ext cx="1311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Motivação</a:t>
            </a:r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82" name="Picture 10" descr="Image result for ned herrmann">
            <a:extLst>
              <a:ext uri="{FF2B5EF4-FFF2-40B4-BE49-F238E27FC236}">
                <a16:creationId xmlns:a16="http://schemas.microsoft.com/office/drawing/2014/main" id="{BDEFFDC5-E135-4B37-AABC-3700EE00C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E7"/>
              </a:clrFrom>
              <a:clrTo>
                <a:srgbClr val="FFFFE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892" y="4234077"/>
            <a:ext cx="2104606" cy="130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9DDC8E2-423B-4623-8DDF-03E59720B904}"/>
              </a:ext>
            </a:extLst>
          </p:cNvPr>
          <p:cNvSpPr txBox="1"/>
          <p:nvPr/>
        </p:nvSpPr>
        <p:spPr>
          <a:xfrm>
            <a:off x="5469936" y="1819477"/>
            <a:ext cx="119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IKIGAI</a:t>
            </a:r>
            <a:endParaRPr lang="pt-BR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CaixaDeTexto 34">
            <a:extLst>
              <a:ext uri="{FF2B5EF4-FFF2-40B4-BE49-F238E27FC236}">
                <a16:creationId xmlns:a16="http://schemas.microsoft.com/office/drawing/2014/main" id="{B0B3FCAD-64AE-4ADE-B701-4E18D178B380}"/>
              </a:ext>
            </a:extLst>
          </p:cNvPr>
          <p:cNvSpPr txBox="1"/>
          <p:nvPr/>
        </p:nvSpPr>
        <p:spPr>
          <a:xfrm>
            <a:off x="4833796" y="2147993"/>
            <a:ext cx="2307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b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iki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vida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+ kai (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sentido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endParaRPr lang="pt-B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ítulo 1">
            <a:extLst>
              <a:ext uri="{FF2B5EF4-FFF2-40B4-BE49-F238E27FC236}">
                <a16:creationId xmlns:a16="http://schemas.microsoft.com/office/drawing/2014/main" id="{693D54A1-25B0-AB40-B780-4EDDE9B6BD8A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048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30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pt-BR" dirty="0"/>
              <a:t>ASSESSMENT DO PROPÓSITO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DF7CDCCF-89D4-4CC0-91B7-A23C2DF19D98}"/>
              </a:ext>
            </a:extLst>
          </p:cNvPr>
          <p:cNvSpPr txBox="1"/>
          <p:nvPr/>
        </p:nvSpPr>
        <p:spPr>
          <a:xfrm>
            <a:off x="18770" y="6483580"/>
            <a:ext cx="11674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Inspirado nas teorias de Carl Jung, Edgar </a:t>
            </a:r>
            <a:r>
              <a:rPr lang="pt-BR" sz="1600" dirty="0" err="1"/>
              <a:t>Schein</a:t>
            </a:r>
            <a:r>
              <a:rPr lang="pt-BR" sz="1600" dirty="0"/>
              <a:t>, Ned Herrmann e nos Objetivos de Desenvolvimento Sustentável da ONU para 2030</a:t>
            </a: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CF137E12-8CF9-4E22-A57F-FD15738042C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" t="17331" r="6362" b="7383"/>
          <a:stretch/>
        </p:blipFill>
        <p:spPr>
          <a:xfrm>
            <a:off x="10877550" y="219075"/>
            <a:ext cx="1181100" cy="969805"/>
          </a:xfrm>
          <a:prstGeom prst="rect">
            <a:avLst/>
          </a:prstGeom>
        </p:spPr>
      </p:pic>
      <p:pic>
        <p:nvPicPr>
          <p:cNvPr id="27" name="Imagem 174">
            <a:extLst>
              <a:ext uri="{FF2B5EF4-FFF2-40B4-BE49-F238E27FC236}">
                <a16:creationId xmlns:a16="http://schemas.microsoft.com/office/drawing/2014/main" id="{E07D8323-8ABF-EA44-8F89-2A65BAEA72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225128" y="898681"/>
            <a:ext cx="5760720" cy="4688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B3EB5A8-82FD-4630-A343-0EEE3F208E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18102" y="1498310"/>
            <a:ext cx="2529126" cy="1621483"/>
          </a:xfrm>
          <a:prstGeom prst="rect">
            <a:avLst/>
          </a:prstGeom>
        </p:spPr>
      </p:pic>
      <p:graphicFrame>
        <p:nvGraphicFramePr>
          <p:cNvPr id="34" name="Table 5">
            <a:extLst>
              <a:ext uri="{FF2B5EF4-FFF2-40B4-BE49-F238E27FC236}">
                <a16:creationId xmlns:a16="http://schemas.microsoft.com/office/drawing/2014/main" id="{1A4C9C6F-AAD0-40EF-9CD7-AB653F1C97CC}"/>
              </a:ext>
            </a:extLst>
          </p:cNvPr>
          <p:cNvGraphicFramePr>
            <a:graphicFrameLocks noGrp="1"/>
          </p:cNvGraphicFramePr>
          <p:nvPr/>
        </p:nvGraphicFramePr>
        <p:xfrm>
          <a:off x="2387342" y="1316634"/>
          <a:ext cx="2224063" cy="183427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74133">
                  <a:extLst>
                    <a:ext uri="{9D8B030D-6E8A-4147-A177-3AD203B41FA5}">
                      <a16:colId xmlns:a16="http://schemas.microsoft.com/office/drawing/2014/main" val="3456365620"/>
                    </a:ext>
                  </a:extLst>
                </a:gridCol>
                <a:gridCol w="586496">
                  <a:extLst>
                    <a:ext uri="{9D8B030D-6E8A-4147-A177-3AD203B41FA5}">
                      <a16:colId xmlns:a16="http://schemas.microsoft.com/office/drawing/2014/main" val="3933491174"/>
                    </a:ext>
                  </a:extLst>
                </a:gridCol>
                <a:gridCol w="506606">
                  <a:extLst>
                    <a:ext uri="{9D8B030D-6E8A-4147-A177-3AD203B41FA5}">
                      <a16:colId xmlns:a16="http://schemas.microsoft.com/office/drawing/2014/main" val="4095107735"/>
                    </a:ext>
                  </a:extLst>
                </a:gridCol>
                <a:gridCol w="556828">
                  <a:extLst>
                    <a:ext uri="{9D8B030D-6E8A-4147-A177-3AD203B41FA5}">
                      <a16:colId xmlns:a16="http://schemas.microsoft.com/office/drawing/2014/main" val="663869417"/>
                    </a:ext>
                  </a:extLst>
                </a:gridCol>
              </a:tblGrid>
              <a:tr h="430815">
                <a:tc>
                  <a:txBody>
                    <a:bodyPr/>
                    <a:lstStyle/>
                    <a:p>
                      <a:pPr algn="ctr"/>
                      <a:endParaRPr lang="pt-BR" sz="500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pt-BR" sz="500" b="1" dirty="0">
                          <a:solidFill>
                            <a:schemeClr val="bg1"/>
                          </a:solidFill>
                        </a:rPr>
                        <a:t>PROTAGONISTA</a:t>
                      </a:r>
                    </a:p>
                    <a:p>
                      <a:pPr algn="ctr"/>
                      <a:r>
                        <a:rPr lang="pt-BR" sz="500" dirty="0">
                          <a:solidFill>
                            <a:schemeClr val="bg1"/>
                          </a:solidFill>
                        </a:rPr>
                        <a:t>sociável, </a:t>
                      </a:r>
                    </a:p>
                    <a:p>
                      <a:pPr algn="ctr"/>
                      <a:r>
                        <a:rPr lang="pt-BR" sz="500" dirty="0">
                          <a:solidFill>
                            <a:schemeClr val="bg1"/>
                          </a:solidFill>
                        </a:rPr>
                        <a:t>empática e idealista</a:t>
                      </a:r>
                      <a:endParaRPr lang="pt-BR" sz="500" dirty="0"/>
                    </a:p>
                  </a:txBody>
                  <a:tcPr marL="29121" marR="29121" marT="14561" marB="14561">
                    <a:solidFill>
                      <a:srgbClr val="40C4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500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pt-BR" sz="500" b="1" dirty="0">
                          <a:solidFill>
                            <a:schemeClr val="bg1"/>
                          </a:solidFill>
                        </a:rPr>
                        <a:t>TRANSFORMADOR</a:t>
                      </a:r>
                    </a:p>
                    <a:p>
                      <a:pPr algn="ctr"/>
                      <a:r>
                        <a:rPr lang="pt-BR" sz="500" b="0" dirty="0">
                          <a:solidFill>
                            <a:schemeClr val="bg1"/>
                          </a:solidFill>
                        </a:rPr>
                        <a:t>idealista, organizada e empática</a:t>
                      </a:r>
                    </a:p>
                    <a:p>
                      <a:pPr algn="ctr"/>
                      <a:endParaRPr lang="pt-BR" sz="500" dirty="0"/>
                    </a:p>
                  </a:txBody>
                  <a:tcPr marL="29121" marR="29121" marT="14561" marB="14561">
                    <a:solidFill>
                      <a:srgbClr val="40C4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500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pt-BR" sz="500" b="1" dirty="0">
                          <a:solidFill>
                            <a:schemeClr val="bg1"/>
                          </a:solidFill>
                        </a:rPr>
                        <a:t>ESTRATEGISTA</a:t>
                      </a:r>
                    </a:p>
                    <a:p>
                      <a:pPr algn="ctr"/>
                      <a:r>
                        <a:rPr lang="pt-BR" sz="500" b="0" dirty="0">
                          <a:solidFill>
                            <a:schemeClr val="bg1"/>
                          </a:solidFill>
                        </a:rPr>
                        <a:t>original, independente e determinado </a:t>
                      </a:r>
                      <a:endParaRPr lang="en-US" sz="500" b="0" dirty="0">
                        <a:solidFill>
                          <a:schemeClr val="bg1"/>
                        </a:solidFill>
                      </a:endParaRPr>
                    </a:p>
                  </a:txBody>
                  <a:tcPr marL="29121" marR="29121" marT="14561" marB="14561">
                    <a:solidFill>
                      <a:srgbClr val="7790B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500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pt-BR" sz="500" b="1" dirty="0">
                          <a:solidFill>
                            <a:schemeClr val="bg1"/>
                          </a:solidFill>
                        </a:rPr>
                        <a:t>LÍDER</a:t>
                      </a:r>
                    </a:p>
                    <a:p>
                      <a:pPr algn="ctr"/>
                      <a:r>
                        <a:rPr lang="pt-BR" sz="500" b="0" dirty="0">
                          <a:solidFill>
                            <a:schemeClr val="bg1"/>
                          </a:solidFill>
                        </a:rPr>
                        <a:t>determinada, estratégica e assertiva</a:t>
                      </a:r>
                      <a:endParaRPr lang="en-US" sz="500" b="0" dirty="0">
                        <a:solidFill>
                          <a:schemeClr val="bg1"/>
                        </a:solidFill>
                      </a:endParaRPr>
                    </a:p>
                  </a:txBody>
                  <a:tcPr marL="29121" marR="29121" marT="14561" marB="14561">
                    <a:solidFill>
                      <a:srgbClr val="7790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595640"/>
                  </a:ext>
                </a:extLst>
              </a:tr>
              <a:tr h="475647">
                <a:tc>
                  <a:txBody>
                    <a:bodyPr/>
                    <a:lstStyle/>
                    <a:p>
                      <a:pPr algn="ctr"/>
                      <a:r>
                        <a:rPr lang="en-US" sz="500" b="1" dirty="0">
                          <a:solidFill>
                            <a:schemeClr val="bg1"/>
                          </a:solidFill>
                        </a:rPr>
                        <a:t>ORIGINAL</a:t>
                      </a:r>
                    </a:p>
                    <a:p>
                      <a:pPr algn="ctr"/>
                      <a:r>
                        <a:rPr lang="en-US" sz="500" b="0" dirty="0" err="1">
                          <a:solidFill>
                            <a:schemeClr val="bg1"/>
                          </a:solidFill>
                        </a:rPr>
                        <a:t>otimista</a:t>
                      </a:r>
                      <a:r>
                        <a:rPr lang="en-US" sz="500" b="0" dirty="0">
                          <a:solidFill>
                            <a:schemeClr val="bg1"/>
                          </a:solidFill>
                        </a:rPr>
                        <a:t>,</a:t>
                      </a:r>
                    </a:p>
                    <a:p>
                      <a:pPr algn="ctr"/>
                      <a:r>
                        <a:rPr lang="en-US" sz="5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500" b="0" dirty="0" err="1">
                          <a:solidFill>
                            <a:schemeClr val="bg1"/>
                          </a:solidFill>
                        </a:rPr>
                        <a:t>empática</a:t>
                      </a:r>
                      <a:r>
                        <a:rPr lang="en-US" sz="500" b="0" dirty="0">
                          <a:solidFill>
                            <a:schemeClr val="bg1"/>
                          </a:solidFill>
                        </a:rPr>
                        <a:t> e </a:t>
                      </a:r>
                      <a:r>
                        <a:rPr lang="en-US" sz="500" b="0" dirty="0" err="1">
                          <a:solidFill>
                            <a:schemeClr val="bg1"/>
                          </a:solidFill>
                        </a:rPr>
                        <a:t>versátil</a:t>
                      </a:r>
                      <a:endParaRPr lang="en-US" sz="500" b="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pt-BR" sz="500" b="0" dirty="0">
                        <a:solidFill>
                          <a:schemeClr val="bg1"/>
                        </a:solidFill>
                      </a:endParaRPr>
                    </a:p>
                  </a:txBody>
                  <a:tcPr marL="29121" marR="29121" marT="14561" marB="14561" anchor="ctr">
                    <a:solidFill>
                      <a:srgbClr val="40C4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500" b="1" dirty="0">
                          <a:solidFill>
                            <a:schemeClr val="bg1"/>
                          </a:solidFill>
                        </a:rPr>
                        <a:t>IDEALISTA</a:t>
                      </a:r>
                    </a:p>
                    <a:p>
                      <a:pPr algn="ctr"/>
                      <a:r>
                        <a:rPr lang="pt-BR" sz="500" b="0" dirty="0">
                          <a:solidFill>
                            <a:schemeClr val="bg1"/>
                          </a:solidFill>
                        </a:rPr>
                        <a:t>idealista, </a:t>
                      </a:r>
                    </a:p>
                    <a:p>
                      <a:pPr algn="ctr"/>
                      <a:r>
                        <a:rPr lang="pt-BR" sz="500" b="0" dirty="0">
                          <a:solidFill>
                            <a:schemeClr val="bg1"/>
                          </a:solidFill>
                        </a:rPr>
                        <a:t>leal e adaptável</a:t>
                      </a:r>
                      <a:endParaRPr lang="en-US" sz="500" b="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500" b="0" dirty="0">
                        <a:solidFill>
                          <a:schemeClr val="bg1"/>
                        </a:solidFill>
                      </a:endParaRPr>
                    </a:p>
                  </a:txBody>
                  <a:tcPr marL="29121" marR="29121" marT="14561" marB="14561" anchor="ctr">
                    <a:solidFill>
                      <a:srgbClr val="40C4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500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pt-BR" sz="500" b="1" dirty="0">
                          <a:solidFill>
                            <a:schemeClr val="bg1"/>
                          </a:solidFill>
                        </a:rPr>
                        <a:t>INOVADOR</a:t>
                      </a:r>
                    </a:p>
                    <a:p>
                      <a:pPr algn="ctr"/>
                      <a:r>
                        <a:rPr lang="pt-BR" sz="500" b="0" dirty="0">
                          <a:solidFill>
                            <a:schemeClr val="bg1"/>
                          </a:solidFill>
                        </a:rPr>
                        <a:t>Lógica, questionadora e inovadora</a:t>
                      </a:r>
                    </a:p>
                    <a:p>
                      <a:endParaRPr lang="en-US" sz="500" dirty="0"/>
                    </a:p>
                  </a:txBody>
                  <a:tcPr marL="29121" marR="29121" marT="14561" marB="14561">
                    <a:solidFill>
                      <a:srgbClr val="7790B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500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pt-BR" sz="500" b="1" dirty="0">
                          <a:solidFill>
                            <a:schemeClr val="bg1"/>
                          </a:solidFill>
                        </a:rPr>
                        <a:t>VISIONÁRIO</a:t>
                      </a:r>
                    </a:p>
                    <a:p>
                      <a:pPr algn="ctr"/>
                      <a:r>
                        <a:rPr lang="pt-BR" sz="500" dirty="0">
                          <a:solidFill>
                            <a:schemeClr val="bg1"/>
                          </a:solidFill>
                        </a:rPr>
                        <a:t>arrojada, engenhosa e adaptável</a:t>
                      </a:r>
                    </a:p>
                    <a:p>
                      <a:endParaRPr lang="en-US" sz="500" dirty="0"/>
                    </a:p>
                  </a:txBody>
                  <a:tcPr marL="29121" marR="29121" marT="14561" marB="14561">
                    <a:solidFill>
                      <a:srgbClr val="7790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314804"/>
                  </a:ext>
                </a:extLst>
              </a:tr>
              <a:tr h="430815">
                <a:tc>
                  <a:txBody>
                    <a:bodyPr/>
                    <a:lstStyle/>
                    <a:p>
                      <a:pPr algn="ctr"/>
                      <a:endParaRPr lang="pt-BR" sz="500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pt-BR" sz="500" b="1" dirty="0">
                          <a:solidFill>
                            <a:schemeClr val="bg1"/>
                          </a:solidFill>
                        </a:rPr>
                        <a:t>ESTRELA</a:t>
                      </a:r>
                    </a:p>
                    <a:p>
                      <a:pPr algn="ctr"/>
                      <a:r>
                        <a:rPr lang="pt-BR" sz="500" dirty="0">
                          <a:solidFill>
                            <a:schemeClr val="bg1"/>
                          </a:solidFill>
                        </a:rPr>
                        <a:t>Sociável, colaborativa e adaptável</a:t>
                      </a:r>
                      <a:endParaRPr lang="en-US" sz="500" dirty="0">
                        <a:solidFill>
                          <a:schemeClr val="bg1"/>
                        </a:solidFill>
                      </a:endParaRPr>
                    </a:p>
                  </a:txBody>
                  <a:tcPr marL="29121" marR="29121" marT="14561" marB="14561">
                    <a:solidFill>
                      <a:srgbClr val="F4BE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500" b="1" dirty="0"/>
                    </a:p>
                    <a:p>
                      <a:pPr algn="ctr"/>
                      <a:r>
                        <a:rPr lang="pt-BR" sz="500" b="1" dirty="0">
                          <a:solidFill>
                            <a:schemeClr val="bg1"/>
                          </a:solidFill>
                        </a:rPr>
                        <a:t>CRIATIVO</a:t>
                      </a:r>
                    </a:p>
                    <a:p>
                      <a:pPr algn="ctr"/>
                      <a:r>
                        <a:rPr lang="pt-BR" sz="500" dirty="0">
                          <a:solidFill>
                            <a:schemeClr val="bg1"/>
                          </a:solidFill>
                        </a:rPr>
                        <a:t>amigável, leal e generosa</a:t>
                      </a:r>
                      <a:endParaRPr lang="en-US" sz="500" dirty="0">
                        <a:solidFill>
                          <a:schemeClr val="bg1"/>
                        </a:solidFill>
                      </a:endParaRPr>
                    </a:p>
                  </a:txBody>
                  <a:tcPr marL="29121" marR="29121" marT="14561" marB="14561">
                    <a:solidFill>
                      <a:srgbClr val="F4BE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500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pt-BR" sz="500" b="1" dirty="0">
                          <a:solidFill>
                            <a:schemeClr val="bg1"/>
                          </a:solidFill>
                        </a:rPr>
                        <a:t>VIRTUOSO</a:t>
                      </a:r>
                    </a:p>
                    <a:p>
                      <a:pPr algn="ctr"/>
                      <a:r>
                        <a:rPr lang="pt-BR" sz="500" dirty="0">
                          <a:solidFill>
                            <a:schemeClr val="bg1"/>
                          </a:solidFill>
                        </a:rPr>
                        <a:t>Tolerante, flexível e eficiente</a:t>
                      </a:r>
                    </a:p>
                    <a:p>
                      <a:pPr algn="ctr"/>
                      <a:endParaRPr lang="pt-BR" sz="500" b="1" dirty="0">
                        <a:solidFill>
                          <a:schemeClr val="bg1"/>
                        </a:solidFill>
                      </a:endParaRPr>
                    </a:p>
                  </a:txBody>
                  <a:tcPr marL="29121" marR="29121" marT="14561" marB="14561">
                    <a:solidFill>
                      <a:srgbClr val="FE5B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500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pt-BR" sz="500" b="1" dirty="0">
                          <a:solidFill>
                            <a:schemeClr val="bg1"/>
                          </a:solidFill>
                        </a:rPr>
                        <a:t>EXPLORADOR</a:t>
                      </a:r>
                    </a:p>
                    <a:p>
                      <a:pPr algn="ctr"/>
                      <a:r>
                        <a:rPr lang="pt-BR" sz="500" dirty="0">
                          <a:solidFill>
                            <a:schemeClr val="bg1"/>
                          </a:solidFill>
                        </a:rPr>
                        <a:t>Flexível, prática e espontânea</a:t>
                      </a:r>
                      <a:endParaRPr lang="en-US" sz="5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pt-BR" sz="500" b="1" dirty="0">
                        <a:solidFill>
                          <a:schemeClr val="bg1"/>
                        </a:solidFill>
                      </a:endParaRPr>
                    </a:p>
                  </a:txBody>
                  <a:tcPr marL="29121" marR="29121" marT="14561" marB="14561">
                    <a:solidFill>
                      <a:srgbClr val="FE5B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579090"/>
                  </a:ext>
                </a:extLst>
              </a:tr>
              <a:tr h="430815">
                <a:tc>
                  <a:txBody>
                    <a:bodyPr/>
                    <a:lstStyle/>
                    <a:p>
                      <a:pPr algn="ctr"/>
                      <a:endParaRPr lang="pt-BR" sz="500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pt-BR" sz="500" b="1" dirty="0">
                          <a:solidFill>
                            <a:schemeClr val="bg1"/>
                          </a:solidFill>
                        </a:rPr>
                        <a:t>POPULAR</a:t>
                      </a:r>
                    </a:p>
                    <a:p>
                      <a:pPr algn="ctr"/>
                      <a:r>
                        <a:rPr lang="pt-BR" sz="500" dirty="0">
                          <a:solidFill>
                            <a:schemeClr val="bg1"/>
                          </a:solidFill>
                        </a:rPr>
                        <a:t>Generosa, colaborativa e leal</a:t>
                      </a:r>
                      <a:endParaRPr lang="en-US" sz="500" dirty="0">
                        <a:solidFill>
                          <a:schemeClr val="bg1"/>
                        </a:solidFill>
                      </a:endParaRPr>
                    </a:p>
                  </a:txBody>
                  <a:tcPr marL="29121" marR="29121" marT="14561" marB="14561">
                    <a:solidFill>
                      <a:srgbClr val="F4BE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500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pt-BR" sz="500" b="1" dirty="0">
                          <a:solidFill>
                            <a:schemeClr val="bg1"/>
                          </a:solidFill>
                        </a:rPr>
                        <a:t>INSPIRADOR</a:t>
                      </a:r>
                    </a:p>
                    <a:p>
                      <a:pPr algn="ctr"/>
                      <a:r>
                        <a:rPr lang="pt-BR" sz="500" dirty="0">
                          <a:solidFill>
                            <a:schemeClr val="bg1"/>
                          </a:solidFill>
                        </a:rPr>
                        <a:t>comprometida,</a:t>
                      </a:r>
                    </a:p>
                    <a:p>
                      <a:pPr algn="ctr"/>
                      <a:r>
                        <a:rPr lang="pt-BR" sz="500" dirty="0">
                          <a:solidFill>
                            <a:schemeClr val="bg1"/>
                          </a:solidFill>
                        </a:rPr>
                        <a:t>detalhista e empática</a:t>
                      </a:r>
                      <a:endParaRPr lang="en-US" sz="500" dirty="0">
                        <a:solidFill>
                          <a:schemeClr val="bg1"/>
                        </a:solidFill>
                      </a:endParaRPr>
                    </a:p>
                  </a:txBody>
                  <a:tcPr marL="29121" marR="29121" marT="14561" marB="14561">
                    <a:solidFill>
                      <a:srgbClr val="F4BE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500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pt-BR" sz="500" b="1" dirty="0">
                          <a:solidFill>
                            <a:schemeClr val="bg1"/>
                          </a:solidFill>
                        </a:rPr>
                        <a:t>PRAGMÁTICO</a:t>
                      </a:r>
                    </a:p>
                    <a:p>
                      <a:pPr algn="ctr"/>
                      <a:r>
                        <a:rPr lang="pt-BR" sz="500" dirty="0">
                          <a:solidFill>
                            <a:schemeClr val="bg1"/>
                          </a:solidFill>
                        </a:rPr>
                        <a:t>Prática, realista e eficiente</a:t>
                      </a:r>
                      <a:endParaRPr lang="pt-BR" sz="500" b="1" dirty="0">
                        <a:solidFill>
                          <a:schemeClr val="bg1"/>
                        </a:solidFill>
                      </a:endParaRPr>
                    </a:p>
                    <a:p>
                      <a:endParaRPr lang="en-US" sz="500" dirty="0"/>
                    </a:p>
                  </a:txBody>
                  <a:tcPr marL="29121" marR="29121" marT="14561" marB="14561">
                    <a:solidFill>
                      <a:srgbClr val="FE5B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500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pt-BR" sz="500" b="1" dirty="0">
                          <a:solidFill>
                            <a:schemeClr val="bg1"/>
                          </a:solidFill>
                        </a:rPr>
                        <a:t>EXECUTIVO</a:t>
                      </a:r>
                    </a:p>
                    <a:p>
                      <a:pPr algn="ctr"/>
                      <a:r>
                        <a:rPr lang="pt-BR" sz="500" dirty="0">
                          <a:solidFill>
                            <a:schemeClr val="bg1"/>
                          </a:solidFill>
                        </a:rPr>
                        <a:t>Prática, realista e eficiente</a:t>
                      </a:r>
                      <a:endParaRPr lang="en-US" sz="5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pt-BR" sz="500" b="1" dirty="0">
                        <a:solidFill>
                          <a:schemeClr val="bg1"/>
                        </a:solidFill>
                      </a:endParaRPr>
                    </a:p>
                  </a:txBody>
                  <a:tcPr marL="29121" marR="29121" marT="14561" marB="14561">
                    <a:solidFill>
                      <a:srgbClr val="FE5B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054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5852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B82BB05-F302-45BD-9C9F-3E8E88170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035" y="2966762"/>
            <a:ext cx="2644802" cy="16608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972C99C-87BA-46C0-9276-0A1D30AC8C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455" y="4916277"/>
            <a:ext cx="2644804" cy="16608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C786D08-B134-42FA-B5B2-EF18C0EE4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969" y="2990694"/>
            <a:ext cx="2644805" cy="16608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2CCBF9BB-32E0-4831-ADBE-E87879D0E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493" y="1285539"/>
            <a:ext cx="8750727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-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-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-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-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-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-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-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-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-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chemeClr val="accent5"/>
              </a:buClr>
            </a:pPr>
            <a:r>
              <a:rPr lang="pt-BR" alt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Ferramenta de assessment individual online de fácil navegação (15 a 20 min)</a:t>
            </a:r>
          </a:p>
          <a:p>
            <a:pPr>
              <a:buClr>
                <a:schemeClr val="accent5"/>
              </a:buClr>
            </a:pPr>
            <a:endParaRPr lang="pt-BR" altLang="pt-BR" sz="1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>
              <a:buClr>
                <a:schemeClr val="accent5"/>
              </a:buClr>
            </a:pPr>
            <a:r>
              <a:rPr lang="pt-BR" alt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Acessível de qualquer tecnologia móvel (smartphone, desktop, tablet)</a:t>
            </a:r>
          </a:p>
          <a:p>
            <a:pPr>
              <a:buClr>
                <a:schemeClr val="accent5"/>
              </a:buClr>
            </a:pPr>
            <a:endParaRPr lang="pt-BR" altLang="pt-BR" sz="1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>
              <a:buClr>
                <a:schemeClr val="accent5"/>
              </a:buClr>
            </a:pPr>
            <a:r>
              <a:rPr lang="pt-BR" alt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Disponível em Português, Inglês, Espanhol e Italiano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ED4ABAC1-44D6-4DF7-B5CA-6A96C89BFF03}"/>
              </a:ext>
            </a:extLst>
          </p:cNvPr>
          <p:cNvSpPr txBox="1">
            <a:spLocks/>
          </p:cNvSpPr>
          <p:nvPr/>
        </p:nvSpPr>
        <p:spPr>
          <a:xfrm>
            <a:off x="84" y="0"/>
            <a:ext cx="12191833" cy="11674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0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en-US" dirty="0"/>
              <a:t>EXPERIÊNCIA DO USUÁRIO</a:t>
            </a:r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AB69785-79E7-46E3-968D-B2360A1D9C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991" t="12361" r="14050" b="6250"/>
          <a:stretch/>
        </p:blipFill>
        <p:spPr>
          <a:xfrm>
            <a:off x="8127969" y="4917489"/>
            <a:ext cx="2644805" cy="1659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1B58E1E-334C-4940-BF3D-02CABF14DB0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" t="17331" r="6362" b="7383"/>
          <a:stretch/>
        </p:blipFill>
        <p:spPr>
          <a:xfrm>
            <a:off x="10877550" y="219075"/>
            <a:ext cx="1181100" cy="969805"/>
          </a:xfrm>
          <a:prstGeom prst="rect">
            <a:avLst/>
          </a:prstGeom>
        </p:spPr>
      </p:pic>
      <p:pic>
        <p:nvPicPr>
          <p:cNvPr id="14" name="Imagem 174">
            <a:extLst>
              <a:ext uri="{FF2B5EF4-FFF2-40B4-BE49-F238E27FC236}">
                <a16:creationId xmlns:a16="http://schemas.microsoft.com/office/drawing/2014/main" id="{113FE916-A04E-E24A-80FB-A55BC69A7697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522000" y="894874"/>
            <a:ext cx="5148000" cy="554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FC11F9B-70FE-2A48-A0BC-18FBD64304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8469" y="2532150"/>
            <a:ext cx="7464469" cy="41987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11C59DD-1DDE-4D86-ABFF-E57A4BFABDD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943"/>
          <a:stretch/>
        </p:blipFill>
        <p:spPr>
          <a:xfrm>
            <a:off x="875922" y="3220669"/>
            <a:ext cx="2041719" cy="2463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0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10C345-96C6-49D8-ABB1-5469EAC44E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88" r="3707" b="7892"/>
          <a:stretch/>
        </p:blipFill>
        <p:spPr>
          <a:xfrm>
            <a:off x="725214" y="1392474"/>
            <a:ext cx="10195034" cy="4819140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4505A738-538A-4C7D-B9A7-E77EDD96D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83401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pt-B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Verdana" panose="020B0604030504040204" pitchFamily="34" charset="0"/>
              </a:rPr>
              <a:t>PAINEL DO GESTOR</a:t>
            </a:r>
          </a:p>
        </p:txBody>
      </p:sp>
      <p:pic>
        <p:nvPicPr>
          <p:cNvPr id="6" name="Imagem 174">
            <a:extLst>
              <a:ext uri="{FF2B5EF4-FFF2-40B4-BE49-F238E27FC236}">
                <a16:creationId xmlns:a16="http://schemas.microsoft.com/office/drawing/2014/main" id="{A9E45A05-CA0A-484E-AD37-E6DDAFE1F2D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228436" y="898681"/>
            <a:ext cx="5669280" cy="45395"/>
          </a:xfrm>
          <a:prstGeom prst="rect">
            <a:avLst/>
          </a:prstGeom>
        </p:spPr>
      </p:pic>
      <p:pic>
        <p:nvPicPr>
          <p:cNvPr id="7" name="Imagem 15">
            <a:extLst>
              <a:ext uri="{FF2B5EF4-FFF2-40B4-BE49-F238E27FC236}">
                <a16:creationId xmlns:a16="http://schemas.microsoft.com/office/drawing/2014/main" id="{635B3E8D-8BDF-4ED6-AC1E-71C084D4439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" t="17331" r="6362" b="7383"/>
          <a:stretch/>
        </p:blipFill>
        <p:spPr>
          <a:xfrm>
            <a:off x="10877550" y="219075"/>
            <a:ext cx="1181100" cy="96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09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516D70-EE06-403C-BEB0-A81C186872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69" t="19617" r="1638" b="39770"/>
          <a:stretch/>
        </p:blipFill>
        <p:spPr>
          <a:xfrm>
            <a:off x="1566041" y="992851"/>
            <a:ext cx="8692055" cy="27852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C99F53-4593-4E37-9602-B7B74449B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757" y="3778092"/>
            <a:ext cx="8699947" cy="3079908"/>
          </a:xfrm>
          <a:prstGeom prst="rect">
            <a:avLst/>
          </a:prstGeom>
        </p:spPr>
      </p:pic>
      <p:pic>
        <p:nvPicPr>
          <p:cNvPr id="6" name="Imagem 9">
            <a:extLst>
              <a:ext uri="{FF2B5EF4-FFF2-40B4-BE49-F238E27FC236}">
                <a16:creationId xmlns:a16="http://schemas.microsoft.com/office/drawing/2014/main" id="{131097D0-C5D9-4C39-BC1F-DBB50C9B6C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89" y="2065717"/>
            <a:ext cx="1458230" cy="1491323"/>
          </a:xfrm>
          <a:prstGeom prst="rect">
            <a:avLst/>
          </a:prstGeom>
        </p:spPr>
      </p:pic>
      <p:pic>
        <p:nvPicPr>
          <p:cNvPr id="7" name="Imagem 10">
            <a:extLst>
              <a:ext uri="{FF2B5EF4-FFF2-40B4-BE49-F238E27FC236}">
                <a16:creationId xmlns:a16="http://schemas.microsoft.com/office/drawing/2014/main" id="{5477D5A2-DBE0-47A1-8069-BBB529AF3E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9" y="4486072"/>
            <a:ext cx="1509850" cy="1544604"/>
          </a:xfrm>
          <a:prstGeom prst="rect">
            <a:avLst/>
          </a:prstGeom>
        </p:spPr>
      </p:pic>
      <p:pic>
        <p:nvPicPr>
          <p:cNvPr id="8" name="Imagem 12">
            <a:extLst>
              <a:ext uri="{FF2B5EF4-FFF2-40B4-BE49-F238E27FC236}">
                <a16:creationId xmlns:a16="http://schemas.microsoft.com/office/drawing/2014/main" id="{C1957333-0ACF-4552-A0BD-AD13A2F4E0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925" y="4539356"/>
            <a:ext cx="1461494" cy="1491320"/>
          </a:xfrm>
          <a:prstGeom prst="rect">
            <a:avLst/>
          </a:prstGeom>
        </p:spPr>
      </p:pic>
      <p:pic>
        <p:nvPicPr>
          <p:cNvPr id="9" name="Imagem 17">
            <a:extLst>
              <a:ext uri="{FF2B5EF4-FFF2-40B4-BE49-F238E27FC236}">
                <a16:creationId xmlns:a16="http://schemas.microsoft.com/office/drawing/2014/main" id="{BCBEA357-7D79-4244-8E50-48603BE183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925" y="2065717"/>
            <a:ext cx="1461494" cy="1491322"/>
          </a:xfrm>
          <a:prstGeom prst="rect">
            <a:avLst/>
          </a:prstGeom>
        </p:spPr>
      </p:pic>
      <p:sp>
        <p:nvSpPr>
          <p:cNvPr id="10" name="CaixaDeTexto 3">
            <a:extLst>
              <a:ext uri="{FF2B5EF4-FFF2-40B4-BE49-F238E27FC236}">
                <a16:creationId xmlns:a16="http://schemas.microsoft.com/office/drawing/2014/main" id="{692D26A5-557C-44D0-A26F-E0E31E9B17A0}"/>
              </a:ext>
            </a:extLst>
          </p:cNvPr>
          <p:cNvSpPr txBox="1"/>
          <p:nvPr/>
        </p:nvSpPr>
        <p:spPr>
          <a:xfrm>
            <a:off x="333442" y="1356124"/>
            <a:ext cx="107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Talento</a:t>
            </a:r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CaixaDeTexto 15">
            <a:extLst>
              <a:ext uri="{FF2B5EF4-FFF2-40B4-BE49-F238E27FC236}">
                <a16:creationId xmlns:a16="http://schemas.microsoft.com/office/drawing/2014/main" id="{73FCD369-79FF-49F9-9E9B-FFEA7362DBD6}"/>
              </a:ext>
            </a:extLst>
          </p:cNvPr>
          <p:cNvSpPr txBox="1"/>
          <p:nvPr/>
        </p:nvSpPr>
        <p:spPr>
          <a:xfrm>
            <a:off x="333442" y="6165146"/>
            <a:ext cx="107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Impacto</a:t>
            </a:r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CaixaDeTexto 16">
            <a:extLst>
              <a:ext uri="{FF2B5EF4-FFF2-40B4-BE49-F238E27FC236}">
                <a16:creationId xmlns:a16="http://schemas.microsoft.com/office/drawing/2014/main" id="{6309B7B2-2613-4107-B3DA-A8BF1B00223B}"/>
              </a:ext>
            </a:extLst>
          </p:cNvPr>
          <p:cNvSpPr txBox="1"/>
          <p:nvPr/>
        </p:nvSpPr>
        <p:spPr>
          <a:xfrm>
            <a:off x="10119591" y="6165146"/>
            <a:ext cx="1632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Potencial</a:t>
            </a:r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CaixaDeTexto 19">
            <a:extLst>
              <a:ext uri="{FF2B5EF4-FFF2-40B4-BE49-F238E27FC236}">
                <a16:creationId xmlns:a16="http://schemas.microsoft.com/office/drawing/2014/main" id="{6D5E9D64-8A84-4E78-B098-849303BBBD32}"/>
              </a:ext>
            </a:extLst>
          </p:cNvPr>
          <p:cNvSpPr txBox="1"/>
          <p:nvPr/>
        </p:nvSpPr>
        <p:spPr>
          <a:xfrm>
            <a:off x="10280120" y="1356124"/>
            <a:ext cx="1311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Motivação</a:t>
            </a:r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1F59A69B-0F9C-4BB1-8A01-D4F976D8E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83401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pt-B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Verdana" panose="020B0604030504040204" pitchFamily="34" charset="0"/>
              </a:rPr>
              <a:t>RESULTADOS INDIVIDUAIS</a:t>
            </a:r>
          </a:p>
        </p:txBody>
      </p:sp>
      <p:pic>
        <p:nvPicPr>
          <p:cNvPr id="15" name="Imagem 15">
            <a:extLst>
              <a:ext uri="{FF2B5EF4-FFF2-40B4-BE49-F238E27FC236}">
                <a16:creationId xmlns:a16="http://schemas.microsoft.com/office/drawing/2014/main" id="{47A9A648-FCEE-4089-9047-0622818A29A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" t="17331" r="6362" b="7383"/>
          <a:stretch/>
        </p:blipFill>
        <p:spPr>
          <a:xfrm>
            <a:off x="10877550" y="219075"/>
            <a:ext cx="1181100" cy="969805"/>
          </a:xfrm>
          <a:prstGeom prst="rect">
            <a:avLst/>
          </a:prstGeom>
        </p:spPr>
      </p:pic>
      <p:pic>
        <p:nvPicPr>
          <p:cNvPr id="16" name="Imagem 174">
            <a:extLst>
              <a:ext uri="{FF2B5EF4-FFF2-40B4-BE49-F238E27FC236}">
                <a16:creationId xmlns:a16="http://schemas.microsoft.com/office/drawing/2014/main" id="{94A69A4E-DF57-4692-B673-EB8770460003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228436" y="898681"/>
            <a:ext cx="5669280" cy="4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71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1DD9E675-0980-CC44-B337-E294E1D83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83401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pt-B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Verdana" panose="020B0604030504040204" pitchFamily="34" charset="0"/>
              </a:rPr>
              <a:t>RESULTADOS CONSOLIDADOS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76A062C3-8E61-4D4B-A3EB-3B79D35783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" t="17331" r="6362" b="7383"/>
          <a:stretch/>
        </p:blipFill>
        <p:spPr>
          <a:xfrm>
            <a:off x="10877550" y="219075"/>
            <a:ext cx="1181100" cy="969805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82F266A6-591E-40DF-9542-6D5EF3328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708" y="1585136"/>
            <a:ext cx="4204986" cy="209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D111D16B-0678-4FC9-8DB7-379B9D299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746" y="1479136"/>
            <a:ext cx="4577549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4B69195D-FCA6-41B5-8502-B7B336932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21" y="4115374"/>
            <a:ext cx="4577548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B5810292-D80C-47C8-B6C9-A2EC0F032C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32625"/>
          <a:stretch/>
        </p:blipFill>
        <p:spPr bwMode="auto">
          <a:xfrm>
            <a:off x="6726585" y="4147279"/>
            <a:ext cx="2581045" cy="220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aixaDeTexto 3">
            <a:extLst>
              <a:ext uri="{FF2B5EF4-FFF2-40B4-BE49-F238E27FC236}">
                <a16:creationId xmlns:a16="http://schemas.microsoft.com/office/drawing/2014/main" id="{BC25E53F-D1F5-4DBF-B2E1-507E30B5ECF0}"/>
              </a:ext>
            </a:extLst>
          </p:cNvPr>
          <p:cNvSpPr txBox="1"/>
          <p:nvPr/>
        </p:nvSpPr>
        <p:spPr>
          <a:xfrm>
            <a:off x="333442" y="1356124"/>
            <a:ext cx="107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Talento</a:t>
            </a:r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CaixaDeTexto 15">
            <a:extLst>
              <a:ext uri="{FF2B5EF4-FFF2-40B4-BE49-F238E27FC236}">
                <a16:creationId xmlns:a16="http://schemas.microsoft.com/office/drawing/2014/main" id="{B2F2D50E-E6B4-41F5-8D85-596A0D596867}"/>
              </a:ext>
            </a:extLst>
          </p:cNvPr>
          <p:cNvSpPr txBox="1"/>
          <p:nvPr/>
        </p:nvSpPr>
        <p:spPr>
          <a:xfrm>
            <a:off x="333442" y="6165146"/>
            <a:ext cx="107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Impacto</a:t>
            </a:r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CaixaDeTexto 16">
            <a:extLst>
              <a:ext uri="{FF2B5EF4-FFF2-40B4-BE49-F238E27FC236}">
                <a16:creationId xmlns:a16="http://schemas.microsoft.com/office/drawing/2014/main" id="{A0DE5AA6-2114-4584-9DE0-2C3EAF8695CA}"/>
              </a:ext>
            </a:extLst>
          </p:cNvPr>
          <p:cNvSpPr txBox="1"/>
          <p:nvPr/>
        </p:nvSpPr>
        <p:spPr>
          <a:xfrm>
            <a:off x="10119591" y="6165146"/>
            <a:ext cx="1632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Potencial</a:t>
            </a:r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CaixaDeTexto 19">
            <a:extLst>
              <a:ext uri="{FF2B5EF4-FFF2-40B4-BE49-F238E27FC236}">
                <a16:creationId xmlns:a16="http://schemas.microsoft.com/office/drawing/2014/main" id="{90FF471A-0275-44D4-85C6-57760E3C7761}"/>
              </a:ext>
            </a:extLst>
          </p:cNvPr>
          <p:cNvSpPr txBox="1"/>
          <p:nvPr/>
        </p:nvSpPr>
        <p:spPr>
          <a:xfrm>
            <a:off x="10280120" y="1356124"/>
            <a:ext cx="1311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Motivação</a:t>
            </a:r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6" name="Imagem 9">
            <a:extLst>
              <a:ext uri="{FF2B5EF4-FFF2-40B4-BE49-F238E27FC236}">
                <a16:creationId xmlns:a16="http://schemas.microsoft.com/office/drawing/2014/main" id="{053BD523-F8FF-46CF-B177-D3BF39F20E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89" y="2065717"/>
            <a:ext cx="1458230" cy="1491323"/>
          </a:xfrm>
          <a:prstGeom prst="rect">
            <a:avLst/>
          </a:prstGeom>
        </p:spPr>
      </p:pic>
      <p:pic>
        <p:nvPicPr>
          <p:cNvPr id="27" name="Imagem 10">
            <a:extLst>
              <a:ext uri="{FF2B5EF4-FFF2-40B4-BE49-F238E27FC236}">
                <a16:creationId xmlns:a16="http://schemas.microsoft.com/office/drawing/2014/main" id="{114BF329-B7BF-4E19-AF73-5E1CCAA25F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9" y="4486072"/>
            <a:ext cx="1509850" cy="1544604"/>
          </a:xfrm>
          <a:prstGeom prst="rect">
            <a:avLst/>
          </a:prstGeom>
        </p:spPr>
      </p:pic>
      <p:pic>
        <p:nvPicPr>
          <p:cNvPr id="28" name="Imagem 12">
            <a:extLst>
              <a:ext uri="{FF2B5EF4-FFF2-40B4-BE49-F238E27FC236}">
                <a16:creationId xmlns:a16="http://schemas.microsoft.com/office/drawing/2014/main" id="{B2E5E425-68F3-48E7-9BC8-EAD9A4A4D2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925" y="4539356"/>
            <a:ext cx="1461494" cy="1491320"/>
          </a:xfrm>
          <a:prstGeom prst="rect">
            <a:avLst/>
          </a:prstGeom>
        </p:spPr>
      </p:pic>
      <p:pic>
        <p:nvPicPr>
          <p:cNvPr id="29" name="Imagem 17">
            <a:extLst>
              <a:ext uri="{FF2B5EF4-FFF2-40B4-BE49-F238E27FC236}">
                <a16:creationId xmlns:a16="http://schemas.microsoft.com/office/drawing/2014/main" id="{E9BDA7E6-6744-4899-9838-1DE233E5684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925" y="2065717"/>
            <a:ext cx="1461494" cy="1491322"/>
          </a:xfrm>
          <a:prstGeom prst="rect">
            <a:avLst/>
          </a:prstGeom>
        </p:spPr>
      </p:pic>
      <p:pic>
        <p:nvPicPr>
          <p:cNvPr id="30" name="Picture 8">
            <a:extLst>
              <a:ext uri="{FF2B5EF4-FFF2-40B4-BE49-F238E27FC236}">
                <a16:creationId xmlns:a16="http://schemas.microsoft.com/office/drawing/2014/main" id="{7AF1BEBC-AACA-42A2-9795-A9E955CD71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2"/>
          <a:stretch/>
        </p:blipFill>
        <p:spPr bwMode="auto">
          <a:xfrm>
            <a:off x="9155253" y="4125466"/>
            <a:ext cx="1181100" cy="220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Imagem 174">
            <a:extLst>
              <a:ext uri="{FF2B5EF4-FFF2-40B4-BE49-F238E27FC236}">
                <a16:creationId xmlns:a16="http://schemas.microsoft.com/office/drawing/2014/main" id="{5AD45699-A91B-4B7B-9EED-1ADEE9B5822E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228436" y="898681"/>
            <a:ext cx="5669280" cy="4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145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2FF7EEF-06D2-4E52-8C70-2F4071F9A39D}"/>
              </a:ext>
            </a:extLst>
          </p:cNvPr>
          <p:cNvSpPr/>
          <p:nvPr/>
        </p:nvSpPr>
        <p:spPr>
          <a:xfrm>
            <a:off x="712269" y="2868328"/>
            <a:ext cx="4032986" cy="327259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1DD9E675-0980-CC44-B337-E294E1D83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83401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pt-B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Verdana" panose="020B0604030504040204" pitchFamily="34" charset="0"/>
              </a:rPr>
              <a:t>COMPETÊNCIAS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76A062C3-8E61-4D4B-A3EB-3B79D35783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" t="17331" r="6362" b="7383"/>
          <a:stretch/>
        </p:blipFill>
        <p:spPr>
          <a:xfrm>
            <a:off x="10877550" y="219075"/>
            <a:ext cx="1181100" cy="969805"/>
          </a:xfrm>
          <a:prstGeom prst="rect">
            <a:avLst/>
          </a:prstGeom>
        </p:spPr>
      </p:pic>
      <p:sp>
        <p:nvSpPr>
          <p:cNvPr id="12" name="CaixaDeTexto 34">
            <a:extLst>
              <a:ext uri="{FF2B5EF4-FFF2-40B4-BE49-F238E27FC236}">
                <a16:creationId xmlns:a16="http://schemas.microsoft.com/office/drawing/2014/main" id="{C7093D14-397E-8D4C-970C-CF192704B201}"/>
              </a:ext>
            </a:extLst>
          </p:cNvPr>
          <p:cNvSpPr txBox="1"/>
          <p:nvPr/>
        </p:nvSpPr>
        <p:spPr>
          <a:xfrm>
            <a:off x="0" y="6564546"/>
            <a:ext cx="97223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Verdana" panose="020B0604030504040204" pitchFamily="34" charset="0"/>
              </a:rPr>
              <a:t>¹Virtual Assessment Tool</a:t>
            </a:r>
            <a:endParaRPr lang="pt-BR" sz="1050" dirty="0"/>
          </a:p>
        </p:txBody>
      </p:sp>
      <p:pic>
        <p:nvPicPr>
          <p:cNvPr id="27" name="Imagem 174">
            <a:extLst>
              <a:ext uri="{FF2B5EF4-FFF2-40B4-BE49-F238E27FC236}">
                <a16:creationId xmlns:a16="http://schemas.microsoft.com/office/drawing/2014/main" id="{99EDBE8E-9E2B-4FE4-AD84-71FD9FD2C7C2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542761" y="898681"/>
            <a:ext cx="5120640" cy="4539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EC4B2AC-DA0F-41FC-B5CA-2E265C4FA0F6}"/>
              </a:ext>
            </a:extLst>
          </p:cNvPr>
          <p:cNvSpPr txBox="1"/>
          <p:nvPr/>
        </p:nvSpPr>
        <p:spPr>
          <a:xfrm>
            <a:off x="920261" y="1424470"/>
            <a:ext cx="107573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 VAST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Verdana" panose="020B0604030504040204" pitchFamily="34" charset="0"/>
              </a:rPr>
              <a:t>¹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é um assessment de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competências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que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permite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à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organização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identificar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as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principais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competências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pontos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desenvolvimento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dos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seus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candidatos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colaboradores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EAE08A-F6E7-41D8-936E-3DF1D4AB7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2725" y="2087561"/>
            <a:ext cx="6324925" cy="41277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2C0F61-6B02-4CD8-8939-AE68A872AB0F}"/>
              </a:ext>
            </a:extLst>
          </p:cNvPr>
          <p:cNvSpPr/>
          <p:nvPr/>
        </p:nvSpPr>
        <p:spPr>
          <a:xfrm>
            <a:off x="1047300" y="3096997"/>
            <a:ext cx="339119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Teste online de fácil navegação e curta duração (até 20 min)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Avaliação individual e consolidada 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Competências-chave customizáveis e priorizadas por área e função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Acompanhamento da evolução individual e consolidada ao longo do tempo</a:t>
            </a:r>
          </a:p>
        </p:txBody>
      </p:sp>
    </p:spTree>
    <p:extLst>
      <p:ext uri="{BB962C8B-B14F-4D97-AF65-F5344CB8AC3E}">
        <p14:creationId xmlns:p14="http://schemas.microsoft.com/office/powerpoint/2010/main" val="8699691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</TotalTime>
  <Words>434</Words>
  <Application>Microsoft Office PowerPoint</Application>
  <PresentationFormat>Widescreen</PresentationFormat>
  <Paragraphs>113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Arial Rounded MT Bold</vt:lpstr>
      <vt:lpstr>Calibri</vt:lpstr>
      <vt:lpstr>Calibri Light</vt:lpstr>
      <vt:lpstr>Helvetica Light</vt:lpstr>
      <vt:lpstr>Nexa Bold</vt:lpstr>
      <vt:lpstr>Raleway SemiBold</vt:lpstr>
      <vt:lpstr>Roboto Regular</vt:lpstr>
      <vt:lpstr>Wingdings</vt:lpstr>
      <vt:lpstr>Tema do Office</vt:lpstr>
      <vt:lpstr>PowerPoint Presentation</vt:lpstr>
      <vt:lpstr>Plataforma  Talent Academy</vt:lpstr>
      <vt:lpstr>PowerPoint Presentation</vt:lpstr>
      <vt:lpstr>PowerPoint Presentation</vt:lpstr>
      <vt:lpstr>PowerPoint Presentation</vt:lpstr>
      <vt:lpstr>PAINEL DO GESTOR</vt:lpstr>
      <vt:lpstr>RESULTADOS INDIVIDUAIS</vt:lpstr>
      <vt:lpstr>RESULTADOS CONSOLIDADOS</vt:lpstr>
      <vt:lpstr>COMPETÊNCIAS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Mauricio Betti</dc:creator>
  <cp:lastModifiedBy>Mauricio Betti</cp:lastModifiedBy>
  <cp:revision>108</cp:revision>
  <dcterms:created xsi:type="dcterms:W3CDTF">2019-11-24T23:17:37Z</dcterms:created>
  <dcterms:modified xsi:type="dcterms:W3CDTF">2020-04-28T23:01:25Z</dcterms:modified>
</cp:coreProperties>
</file>